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6" r:id="rId3"/>
    <p:sldMasterId id="2147483699" r:id="rId4"/>
  </p:sldMasterIdLst>
  <p:notesMasterIdLst>
    <p:notesMasterId r:id="rId59"/>
  </p:notesMasterIdLst>
  <p:sldIdLst>
    <p:sldId id="256" r:id="rId5"/>
    <p:sldId id="428" r:id="rId6"/>
    <p:sldId id="426" r:id="rId7"/>
    <p:sldId id="258" r:id="rId8"/>
    <p:sldId id="406" r:id="rId9"/>
    <p:sldId id="407" r:id="rId10"/>
    <p:sldId id="411" r:id="rId11"/>
    <p:sldId id="408" r:id="rId12"/>
    <p:sldId id="409" r:id="rId13"/>
    <p:sldId id="429" r:id="rId14"/>
    <p:sldId id="430" r:id="rId15"/>
    <p:sldId id="385" r:id="rId16"/>
    <p:sldId id="387" r:id="rId17"/>
    <p:sldId id="388" r:id="rId18"/>
    <p:sldId id="389" r:id="rId19"/>
    <p:sldId id="390" r:id="rId20"/>
    <p:sldId id="391" r:id="rId21"/>
    <p:sldId id="392" r:id="rId22"/>
    <p:sldId id="393" r:id="rId23"/>
    <p:sldId id="394" r:id="rId24"/>
    <p:sldId id="381" r:id="rId25"/>
    <p:sldId id="395" r:id="rId26"/>
    <p:sldId id="396" r:id="rId27"/>
    <p:sldId id="397" r:id="rId28"/>
    <p:sldId id="405" r:id="rId29"/>
    <p:sldId id="383" r:id="rId30"/>
    <p:sldId id="382" r:id="rId31"/>
    <p:sldId id="351" r:id="rId32"/>
    <p:sldId id="279" r:id="rId33"/>
    <p:sldId id="280" r:id="rId34"/>
    <p:sldId id="399" r:id="rId35"/>
    <p:sldId id="281" r:id="rId36"/>
    <p:sldId id="339" r:id="rId37"/>
    <p:sldId id="412" r:id="rId38"/>
    <p:sldId id="413" r:id="rId39"/>
    <p:sldId id="414" r:id="rId40"/>
    <p:sldId id="419" r:id="rId41"/>
    <p:sldId id="420" r:id="rId42"/>
    <p:sldId id="421" r:id="rId43"/>
    <p:sldId id="352" r:id="rId44"/>
    <p:sldId id="354" r:id="rId45"/>
    <p:sldId id="355" r:id="rId46"/>
    <p:sldId id="365" r:id="rId47"/>
    <p:sldId id="333" r:id="rId48"/>
    <p:sldId id="366" r:id="rId49"/>
    <p:sldId id="343" r:id="rId50"/>
    <p:sldId id="334" r:id="rId51"/>
    <p:sldId id="422" r:id="rId52"/>
    <p:sldId id="423" r:id="rId53"/>
    <p:sldId id="424" r:id="rId54"/>
    <p:sldId id="425" r:id="rId55"/>
    <p:sldId id="332" r:id="rId56"/>
    <p:sldId id="427" r:id="rId57"/>
    <p:sldId id="380" r:id="rId58"/>
  </p:sldIdLst>
  <p:sldSz cx="17340263" cy="9753600"/>
  <p:notesSz cx="6858000" cy="9144000"/>
  <p:defaultTextStyle>
    <a:lvl1pPr algn="ctr" defTabSz="584200">
      <a:defRPr sz="3600">
        <a:solidFill>
          <a:srgbClr val="535353"/>
        </a:solidFill>
        <a:latin typeface="+mn-lt"/>
        <a:ea typeface="+mn-ea"/>
        <a:cs typeface="+mn-cs"/>
        <a:sym typeface="Helvetica"/>
      </a:defRPr>
    </a:lvl1pPr>
    <a:lvl2pPr algn="ctr" defTabSz="584200">
      <a:defRPr sz="3600">
        <a:solidFill>
          <a:srgbClr val="535353"/>
        </a:solidFill>
        <a:latin typeface="+mn-lt"/>
        <a:ea typeface="+mn-ea"/>
        <a:cs typeface="+mn-cs"/>
        <a:sym typeface="Helvetica"/>
      </a:defRPr>
    </a:lvl2pPr>
    <a:lvl3pPr algn="ctr" defTabSz="584200">
      <a:defRPr sz="3600">
        <a:solidFill>
          <a:srgbClr val="535353"/>
        </a:solidFill>
        <a:latin typeface="+mn-lt"/>
        <a:ea typeface="+mn-ea"/>
        <a:cs typeface="+mn-cs"/>
        <a:sym typeface="Helvetica"/>
      </a:defRPr>
    </a:lvl3pPr>
    <a:lvl4pPr algn="ctr" defTabSz="584200">
      <a:defRPr sz="3600">
        <a:solidFill>
          <a:srgbClr val="535353"/>
        </a:solidFill>
        <a:latin typeface="+mn-lt"/>
        <a:ea typeface="+mn-ea"/>
        <a:cs typeface="+mn-cs"/>
        <a:sym typeface="Helvetica"/>
      </a:defRPr>
    </a:lvl4pPr>
    <a:lvl5pPr algn="ctr" defTabSz="584200">
      <a:defRPr sz="3600">
        <a:solidFill>
          <a:srgbClr val="535353"/>
        </a:solidFill>
        <a:latin typeface="+mn-lt"/>
        <a:ea typeface="+mn-ea"/>
        <a:cs typeface="+mn-cs"/>
        <a:sym typeface="Helvetica"/>
      </a:defRPr>
    </a:lvl5pPr>
    <a:lvl6pPr algn="ctr" defTabSz="584200">
      <a:defRPr sz="3600">
        <a:solidFill>
          <a:srgbClr val="535353"/>
        </a:solidFill>
        <a:latin typeface="+mn-lt"/>
        <a:ea typeface="+mn-ea"/>
        <a:cs typeface="+mn-cs"/>
        <a:sym typeface="Helvetica"/>
      </a:defRPr>
    </a:lvl6pPr>
    <a:lvl7pPr algn="ctr" defTabSz="584200">
      <a:defRPr sz="3600">
        <a:solidFill>
          <a:srgbClr val="535353"/>
        </a:solidFill>
        <a:latin typeface="+mn-lt"/>
        <a:ea typeface="+mn-ea"/>
        <a:cs typeface="+mn-cs"/>
        <a:sym typeface="Helvetica"/>
      </a:defRPr>
    </a:lvl7pPr>
    <a:lvl8pPr algn="ctr" defTabSz="584200">
      <a:defRPr sz="3600">
        <a:solidFill>
          <a:srgbClr val="535353"/>
        </a:solidFill>
        <a:latin typeface="+mn-lt"/>
        <a:ea typeface="+mn-ea"/>
        <a:cs typeface="+mn-cs"/>
        <a:sym typeface="Helvetica"/>
      </a:defRPr>
    </a:lvl8pPr>
    <a:lvl9pPr algn="ctr" defTabSz="584200">
      <a:defRPr sz="3600">
        <a:solidFill>
          <a:srgbClr val="535353"/>
        </a:solidFill>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E2E4"/>
          </a:solidFill>
        </a:fill>
      </a:tcStyle>
    </a:wholeTbl>
    <a:band2H>
      <a:tcTxStyle/>
      <a:tcStyle>
        <a:tcBdr/>
        <a:fill>
          <a:solidFill>
            <a:srgbClr val="EBF1F2"/>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Row>
  </a:tblStyle>
  <a:tblStyle styleId="{EEE7283C-3CF3-47DC-8721-378D4A62B22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1DDCB"/>
          </a:solidFill>
        </a:fill>
      </a:tcStyle>
    </a:wholeTbl>
    <a:band2H>
      <a:tcTxStyle/>
      <a:tcStyle>
        <a:tcBdr/>
        <a:fill>
          <a:solidFill>
            <a:srgbClr val="F8EF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Row>
  </a:tblStyle>
  <a:tblStyle styleId="{CF821DB8-F4EB-4A41-A1BA-3FCAFE7338EE}"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D3D7"/>
          </a:solidFill>
        </a:fill>
      </a:tcStyle>
    </a:wholeTbl>
    <a:band2H>
      <a:tcTxStyle/>
      <a:tcStyle>
        <a:tcBdr/>
        <a:fill>
          <a:solidFill>
            <a:srgbClr val="E9EAEC"/>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Row>
  </a:tblStyle>
  <a:tblStyle styleId="{33BA23B1-9221-436E-865A-0063620EA4FD}" styleName="">
    <a:tblBg/>
    <a:wholeTbl>
      <a:tcTxStyle b="on" i="on">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AAB3"/>
          </a:solidFill>
        </a:fill>
      </a:tcStyle>
    </a:firstCol>
    <a:lastRow>
      <a:tcTxStyle b="on" i="on">
        <a:fontRef idx="minor">
          <a:srgbClr val="535353"/>
        </a:fontRef>
        <a:srgbClr val="535353"/>
      </a:tcTxStyle>
      <a:tcStyle>
        <a:tcBdr>
          <a:left>
            <a:ln w="12700" cap="flat">
              <a:noFill/>
              <a:miter lim="400000"/>
            </a:ln>
          </a:left>
          <a:right>
            <a:ln w="12700" cap="flat">
              <a:noFill/>
              <a:miter lim="400000"/>
            </a:ln>
          </a:right>
          <a:top>
            <a:ln w="508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78AAB3"/>
          </a:solidFill>
        </a:fill>
      </a:tcStyle>
    </a:firstRow>
  </a:tblStyle>
  <a:tblStyle styleId="{2708684C-4D16-4618-839F-0558EEFCDFE6}"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CFCF"/>
          </a:solidFill>
        </a:fill>
      </a:tcStyle>
    </a:wholeTbl>
    <a:band2H>
      <a:tcTxStyle/>
      <a:tcStyle>
        <a:tcBdr/>
        <a:fill>
          <a:solidFill>
            <a:srgbClr val="E9E9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6" autoAdjust="0"/>
    <p:restoredTop sz="86509" autoAdjust="0"/>
  </p:normalViewPr>
  <p:slideViewPr>
    <p:cSldViewPr snapToGrid="0">
      <p:cViewPr varScale="1">
        <p:scale>
          <a:sx n="43" d="100"/>
          <a:sy n="43" d="100"/>
        </p:scale>
        <p:origin x="636" y="48"/>
      </p:cViewPr>
      <p:guideLst/>
    </p:cSldViewPr>
  </p:slideViewPr>
  <p:notesTextViewPr>
    <p:cViewPr>
      <p:scale>
        <a:sx n="1" d="1"/>
        <a:sy n="1" d="1"/>
      </p:scale>
      <p:origin x="0" y="0"/>
    </p:cViewPr>
  </p:notesTextViewPr>
  <p:sorterViewPr>
    <p:cViewPr varScale="1">
      <p:scale>
        <a:sx n="100" d="100"/>
        <a:sy n="100" d="100"/>
      </p:scale>
      <p:origin x="0" y="-284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Data!$Q$4:$Q$5</c:f>
              <c:strCache>
                <c:ptCount val="1"/>
                <c:pt idx="0">
                  <c:v>Prot Bal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0616579177602802E-2"/>
                  <c:y val="0.32117271799358416"/>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Data!$Q$6:$Q$154</c:f>
              <c:numCache>
                <c:formatCode>General</c:formatCode>
                <c:ptCount val="149"/>
                <c:pt idx="16" formatCode="0.00">
                  <c:v>5.1009698519133195</c:v>
                </c:pt>
                <c:pt idx="17" formatCode="0.00">
                  <c:v>1.330893109436829</c:v>
                </c:pt>
                <c:pt idx="18" formatCode="0.00">
                  <c:v>7.6615947313639339</c:v>
                </c:pt>
                <c:pt idx="19" formatCode="0.00">
                  <c:v>-15.110571857923475</c:v>
                </c:pt>
                <c:pt idx="20" formatCode="0.00">
                  <c:v>-4.6176847158253693</c:v>
                </c:pt>
                <c:pt idx="21" formatCode="0.00">
                  <c:v>22.273297023018344</c:v>
                </c:pt>
                <c:pt idx="22" formatCode="0.00">
                  <c:v>9.0340398645176094</c:v>
                </c:pt>
                <c:pt idx="23" formatCode="0.00">
                  <c:v>3.1048469774767824</c:v>
                </c:pt>
                <c:pt idx="29" formatCode="0.00">
                  <c:v>-2.0741757050853096</c:v>
                </c:pt>
                <c:pt idx="30" formatCode="0.00">
                  <c:v>2.5352610396067092</c:v>
                </c:pt>
                <c:pt idx="31" formatCode="0.00">
                  <c:v>3.8835088403592479</c:v>
                </c:pt>
                <c:pt idx="32" formatCode="0.00">
                  <c:v>14.34186076541387</c:v>
                </c:pt>
                <c:pt idx="33" formatCode="0.00">
                  <c:v>-3.0867787644201599</c:v>
                </c:pt>
                <c:pt idx="34" formatCode="0.00">
                  <c:v>7.8740918546772605</c:v>
                </c:pt>
                <c:pt idx="35" formatCode="0.00">
                  <c:v>-4.7789410352485362</c:v>
                </c:pt>
                <c:pt idx="36" formatCode="0.00">
                  <c:v>6.155670831007086</c:v>
                </c:pt>
                <c:pt idx="37" formatCode="0.00">
                  <c:v>-34.180357839694281</c:v>
                </c:pt>
                <c:pt idx="38" formatCode="0.00">
                  <c:v>-12.226872995643603</c:v>
                </c:pt>
                <c:pt idx="39" formatCode="0.00">
                  <c:v>-3.9227177113729397</c:v>
                </c:pt>
                <c:pt idx="40" formatCode="0.00">
                  <c:v>-0.84860382289522818</c:v>
                </c:pt>
                <c:pt idx="41" formatCode="0.00">
                  <c:v>1.7214650416352342</c:v>
                </c:pt>
                <c:pt idx="42" formatCode="0.00">
                  <c:v>13.560169195821942</c:v>
                </c:pt>
                <c:pt idx="43" formatCode="0.00">
                  <c:v>-6.3138040945869989</c:v>
                </c:pt>
                <c:pt idx="44" formatCode="0.00">
                  <c:v>4.9209942167408514</c:v>
                </c:pt>
                <c:pt idx="45" formatCode="0.00">
                  <c:v>-2.5279616342162328</c:v>
                </c:pt>
                <c:pt idx="46" formatCode="0.00">
                  <c:v>10.472083965573376</c:v>
                </c:pt>
                <c:pt idx="47" formatCode="0.00">
                  <c:v>-32.371682826614261</c:v>
                </c:pt>
                <c:pt idx="48" formatCode="0.00">
                  <c:v>10.012213280972006</c:v>
                </c:pt>
                <c:pt idx="49" formatCode="0.00">
                  <c:v>1.3338254287926006</c:v>
                </c:pt>
                <c:pt idx="50" formatCode="0.00">
                  <c:v>9.3314699238450345</c:v>
                </c:pt>
                <c:pt idx="51" formatCode="0.00">
                  <c:v>-0.58319023787561264</c:v>
                </c:pt>
                <c:pt idx="52" formatCode="0.00">
                  <c:v>5.6992970372903784</c:v>
                </c:pt>
                <c:pt idx="53" formatCode="0.00">
                  <c:v>-4.3163223628371696</c:v>
                </c:pt>
                <c:pt idx="54" formatCode="0.00">
                  <c:v>6.1747547206502844</c:v>
                </c:pt>
                <c:pt idx="55" formatCode="0.00">
                  <c:v>1.3924281968613315</c:v>
                </c:pt>
                <c:pt idx="56" formatCode="0.00">
                  <c:v>9.6296137635883667</c:v>
                </c:pt>
                <c:pt idx="57" formatCode="0.00">
                  <c:v>0.10016422084626697</c:v>
                </c:pt>
                <c:pt idx="58" formatCode="0.00">
                  <c:v>13.655750051406642</c:v>
                </c:pt>
                <c:pt idx="59" formatCode="0.00">
                  <c:v>1.4786702002048315</c:v>
                </c:pt>
                <c:pt idx="60" formatCode="0.00">
                  <c:v>8.3344609208948128</c:v>
                </c:pt>
                <c:pt idx="61" formatCode="0.00">
                  <c:v>-0.38213203013908981</c:v>
                </c:pt>
                <c:pt idx="62" formatCode="0.00">
                  <c:v>8.865404842194053</c:v>
                </c:pt>
                <c:pt idx="82" formatCode="0.00">
                  <c:v>1.3600113073521385</c:v>
                </c:pt>
                <c:pt idx="83" formatCode="0.00">
                  <c:v>1.7470861571615188</c:v>
                </c:pt>
                <c:pt idx="84" formatCode="0.00">
                  <c:v>0.54414443987987227</c:v>
                </c:pt>
                <c:pt idx="85" formatCode="0.00">
                  <c:v>3.3526973919925922</c:v>
                </c:pt>
                <c:pt idx="86" formatCode="0.00">
                  <c:v>-12.613869398601395</c:v>
                </c:pt>
                <c:pt idx="87" formatCode="0.00">
                  <c:v>-6.7798558114064207</c:v>
                </c:pt>
                <c:pt idx="88" formatCode="0.00">
                  <c:v>-6.8483979986563313</c:v>
                </c:pt>
                <c:pt idx="89" formatCode="0.00">
                  <c:v>-5.7975258442228323</c:v>
                </c:pt>
                <c:pt idx="90" formatCode="0.00">
                  <c:v>-22.640706331170065</c:v>
                </c:pt>
                <c:pt idx="91" formatCode="0.00">
                  <c:v>-19.997991951508638</c:v>
                </c:pt>
                <c:pt idx="92" formatCode="0.00">
                  <c:v>-10.116421358693984</c:v>
                </c:pt>
                <c:pt idx="93" formatCode="0.00">
                  <c:v>-9.0071393582184029</c:v>
                </c:pt>
                <c:pt idx="94" formatCode="0.00">
                  <c:v>-8.5601397519457407</c:v>
                </c:pt>
                <c:pt idx="95" formatCode="0.00">
                  <c:v>-5.4369426523825766</c:v>
                </c:pt>
                <c:pt idx="101" formatCode="0.00">
                  <c:v>-2.21629509831088</c:v>
                </c:pt>
                <c:pt idx="102" formatCode="0.00">
                  <c:v>13.863614465888432</c:v>
                </c:pt>
                <c:pt idx="103" formatCode="0.00">
                  <c:v>-8.8854282376738922</c:v>
                </c:pt>
                <c:pt idx="104" formatCode="0.00">
                  <c:v>-0.40411278760026903</c:v>
                </c:pt>
                <c:pt idx="105" formatCode="0.00">
                  <c:v>-8.8298879986533905</c:v>
                </c:pt>
                <c:pt idx="106" formatCode="0.00">
                  <c:v>1.5390092571864784</c:v>
                </c:pt>
                <c:pt idx="107" formatCode="0.00">
                  <c:v>-18.276020793749076</c:v>
                </c:pt>
                <c:pt idx="108" formatCode="0.00">
                  <c:v>6.4294326080044328</c:v>
                </c:pt>
                <c:pt idx="109" formatCode="0.00">
                  <c:v>-0.68660801390106485</c:v>
                </c:pt>
                <c:pt idx="110" formatCode="0.00">
                  <c:v>9.3603791320216345</c:v>
                </c:pt>
                <c:pt idx="111" formatCode="0.00">
                  <c:v>-4.2432961258222122</c:v>
                </c:pt>
                <c:pt idx="112" formatCode="0.00">
                  <c:v>5.5880970505925447</c:v>
                </c:pt>
                <c:pt idx="113" formatCode="0.00">
                  <c:v>-4.1706387026908942</c:v>
                </c:pt>
                <c:pt idx="115" formatCode="0.00">
                  <c:v>-2.5052911215195053</c:v>
                </c:pt>
                <c:pt idx="116" formatCode="0.00">
                  <c:v>6.837429165164373</c:v>
                </c:pt>
                <c:pt idx="117" formatCode="0.00">
                  <c:v>2.1696270216513867</c:v>
                </c:pt>
                <c:pt idx="118" formatCode="0.00">
                  <c:v>13.915704487529894</c:v>
                </c:pt>
                <c:pt idx="119" formatCode="0.00">
                  <c:v>-5.9630172498328164</c:v>
                </c:pt>
                <c:pt idx="120" formatCode="0.00">
                  <c:v>7.9391553456445791</c:v>
                </c:pt>
                <c:pt idx="121" formatCode="0.00">
                  <c:v>-4.8038727102618282</c:v>
                </c:pt>
                <c:pt idx="123" formatCode="0.00">
                  <c:v>-1.2381691619568471</c:v>
                </c:pt>
                <c:pt idx="125" formatCode="0.00">
                  <c:v>5.1636384242892674</c:v>
                </c:pt>
                <c:pt idx="126" formatCode="0.00">
                  <c:v>14.398591235222021</c:v>
                </c:pt>
                <c:pt idx="127" formatCode="0.00">
                  <c:v>-5.5371712994554301</c:v>
                </c:pt>
                <c:pt idx="129" formatCode="0.00">
                  <c:v>-8.0111973382171016</c:v>
                </c:pt>
                <c:pt idx="130" formatCode="0.00">
                  <c:v>0.89344955064169085</c:v>
                </c:pt>
                <c:pt idx="131" formatCode="0.00">
                  <c:v>-0.20415077622018885</c:v>
                </c:pt>
                <c:pt idx="132" formatCode="0.00">
                  <c:v>11.637269879412884</c:v>
                </c:pt>
                <c:pt idx="133" formatCode="0.00">
                  <c:v>-17.238629866036817</c:v>
                </c:pt>
                <c:pt idx="134" formatCode="0.00">
                  <c:v>2.396430414729295</c:v>
                </c:pt>
                <c:pt idx="135" formatCode="0.00">
                  <c:v>-4.7293746513222956</c:v>
                </c:pt>
                <c:pt idx="136" formatCode="0.00">
                  <c:v>6.9151482545485052</c:v>
                </c:pt>
                <c:pt idx="137" formatCode="0.00">
                  <c:v>-10.963603663486573</c:v>
                </c:pt>
                <c:pt idx="138" formatCode="0.00">
                  <c:v>-1.9060737737275275</c:v>
                </c:pt>
                <c:pt idx="139" formatCode="0.00">
                  <c:v>-20.5621647866733</c:v>
                </c:pt>
                <c:pt idx="140" formatCode="0.00">
                  <c:v>-10.396932184488861</c:v>
                </c:pt>
                <c:pt idx="141" formatCode="0.00">
                  <c:v>-0.10482436647258453</c:v>
                </c:pt>
                <c:pt idx="142" formatCode="0.00">
                  <c:v>3.6678298356710002</c:v>
                </c:pt>
                <c:pt idx="143" formatCode="0.00">
                  <c:v>-2.1687479222696524</c:v>
                </c:pt>
                <c:pt idx="144" formatCode="0.00">
                  <c:v>9.994913977415564</c:v>
                </c:pt>
                <c:pt idx="145" formatCode="0.00">
                  <c:v>-1.9509068113078598</c:v>
                </c:pt>
                <c:pt idx="146" formatCode="0.00">
                  <c:v>7.2571262000921379</c:v>
                </c:pt>
                <c:pt idx="147" formatCode="0.00">
                  <c:v>-4.9099440680506135</c:v>
                </c:pt>
                <c:pt idx="148" formatCode="0.00">
                  <c:v>13.50778981340649</c:v>
                </c:pt>
              </c:numCache>
            </c:numRef>
          </c:yVal>
          <c:smooth val="0"/>
        </c:ser>
        <c:dLbls>
          <c:showLegendKey val="0"/>
          <c:showVal val="0"/>
          <c:showCatName val="0"/>
          <c:showSerName val="0"/>
          <c:showPercent val="0"/>
          <c:showBubbleSize val="0"/>
        </c:dLbls>
        <c:axId val="192662640"/>
        <c:axId val="192660288"/>
      </c:scatterChart>
      <c:valAx>
        <c:axId val="192662640"/>
        <c:scaling>
          <c:orientation val="minMax"/>
        </c:scaling>
        <c:delete val="0"/>
        <c:axPos val="b"/>
        <c:title>
          <c:tx>
            <c:rich>
              <a:bodyPr/>
              <a:lstStyle/>
              <a:p>
                <a:pPr>
                  <a:defRPr sz="1200"/>
                </a:pPr>
                <a:r>
                  <a:rPr lang="en-US" sz="1200"/>
                  <a:t>Total</a:t>
                </a:r>
                <a:r>
                  <a:rPr lang="en-US" sz="1200" baseline="0"/>
                  <a:t> AA intake (g/kg/day)</a:t>
                </a:r>
                <a:endParaRPr lang="en-US" sz="1200"/>
              </a:p>
            </c:rich>
          </c:tx>
          <c:layout/>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192660288"/>
        <c:crosses val="autoZero"/>
        <c:crossBetween val="midCat"/>
      </c:valAx>
      <c:valAx>
        <c:axId val="192660288"/>
        <c:scaling>
          <c:orientation val="minMax"/>
        </c:scaling>
        <c:delete val="0"/>
        <c:axPos val="l"/>
        <c:title>
          <c:tx>
            <c:rich>
              <a:bodyPr/>
              <a:lstStyle/>
              <a:p>
                <a:pPr>
                  <a:defRPr sz="1200">
                    <a:latin typeface="+mn-lt"/>
                  </a:defRPr>
                </a:pPr>
                <a:r>
                  <a:rPr lang="en-US" sz="1200">
                    <a:latin typeface="+mn-lt"/>
                  </a:rPr>
                  <a:t>WB</a:t>
                </a:r>
                <a:r>
                  <a:rPr lang="en-US" sz="1200" baseline="0">
                    <a:latin typeface="+mn-lt"/>
                  </a:rPr>
                  <a:t> Protein net balance (</a:t>
                </a:r>
                <a:r>
                  <a:rPr lang="en-US" sz="1200" baseline="0">
                    <a:latin typeface="+mn-lt"/>
                    <a:cs typeface="Times New Roman"/>
                  </a:rPr>
                  <a:t>µ</a:t>
                </a:r>
                <a:r>
                  <a:rPr lang="en-US" sz="1200" baseline="0">
                    <a:latin typeface="+mn-lt"/>
                  </a:rPr>
                  <a:t>mol/kg/day)</a:t>
                </a:r>
                <a:endParaRPr lang="en-US" sz="1200">
                  <a:latin typeface="+mn-lt"/>
                </a:endParaRPr>
              </a:p>
            </c:rich>
          </c:tx>
          <c:layout/>
          <c:overlay val="0"/>
        </c:title>
        <c:numFmt formatCode="0" sourceLinked="0"/>
        <c:majorTickMark val="none"/>
        <c:minorTickMark val="none"/>
        <c:tickLblPos val="nextTo"/>
        <c:txPr>
          <a:bodyPr/>
          <a:lstStyle/>
          <a:p>
            <a:pPr>
              <a:defRPr sz="1400"/>
            </a:pPr>
            <a:endParaRPr lang="en-US"/>
          </a:p>
        </c:txPr>
        <c:crossAx val="192662640"/>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Data!$R$4:$R$5</c:f>
              <c:strCache>
                <c:ptCount val="1"/>
                <c:pt idx="0">
                  <c:v>Phe Ox.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5900106147929104E-2"/>
                  <c:y val="-0.3431713158393494"/>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Data!$R$6:$R$154</c:f>
              <c:numCache>
                <c:formatCode>General</c:formatCode>
                <c:ptCount val="149"/>
                <c:pt idx="16" formatCode="0\.0">
                  <c:v>10.288177434908388</c:v>
                </c:pt>
                <c:pt idx="17" formatCode="0\.0">
                  <c:v>22.120645352101629</c:v>
                </c:pt>
                <c:pt idx="18" formatCode="0\.0">
                  <c:v>10.6542386019694</c:v>
                </c:pt>
                <c:pt idx="19" formatCode="0\.0">
                  <c:v>25.603771857923491</c:v>
                </c:pt>
                <c:pt idx="20" formatCode="0\.0">
                  <c:v>4.617684715825372</c:v>
                </c:pt>
                <c:pt idx="21" formatCode="0\.0">
                  <c:v>12.940369643648328</c:v>
                </c:pt>
                <c:pt idx="22" formatCode="0\.0">
                  <c:v>7.7422981636513963</c:v>
                </c:pt>
                <c:pt idx="23" formatCode="0\.0">
                  <c:v>8.9954196891898821</c:v>
                </c:pt>
                <c:pt idx="27" formatCode="0\.0">
                  <c:v>0</c:v>
                </c:pt>
                <c:pt idx="28" formatCode="0\.0">
                  <c:v>0</c:v>
                </c:pt>
                <c:pt idx="29" formatCode="0\.0">
                  <c:v>11.949048801532021</c:v>
                </c:pt>
                <c:pt idx="30" formatCode="0\.0">
                  <c:v>17.214485153286688</c:v>
                </c:pt>
                <c:pt idx="31" formatCode="0\.0">
                  <c:v>8.4364911596407506</c:v>
                </c:pt>
                <c:pt idx="32" formatCode="0\.0">
                  <c:v>10.298139234586138</c:v>
                </c:pt>
                <c:pt idx="33" formatCode="0\.0">
                  <c:v>15.977403764420155</c:v>
                </c:pt>
                <c:pt idx="34" formatCode="0\.0">
                  <c:v>17.907158145322732</c:v>
                </c:pt>
                <c:pt idx="35" formatCode="0\.0">
                  <c:v>14.444158426552875</c:v>
                </c:pt>
                <c:pt idx="36" formatCode="0\.0">
                  <c:v>13.174763951601602</c:v>
                </c:pt>
                <c:pt idx="37" formatCode="0\.0">
                  <c:v>47.737534310282506</c:v>
                </c:pt>
                <c:pt idx="38" formatCode="0\.0">
                  <c:v>39.341225936820067</c:v>
                </c:pt>
                <c:pt idx="39" formatCode="0\.0">
                  <c:v>13.912717711372931</c:v>
                </c:pt>
                <c:pt idx="40" formatCode="0\.0">
                  <c:v>20.828603822895232</c:v>
                </c:pt>
                <c:pt idx="41" formatCode="0\.0">
                  <c:v>10.840174302627059</c:v>
                </c:pt>
                <c:pt idx="42" formatCode="0\.0">
                  <c:v>11.514420968112496</c:v>
                </c:pt>
                <c:pt idx="43" formatCode="0\.0">
                  <c:v>18.960255707490219</c:v>
                </c:pt>
                <c:pt idx="44" formatCode="0\.0">
                  <c:v>20.3719090090656</c:v>
                </c:pt>
                <c:pt idx="45" formatCode="0\.0">
                  <c:v>9.7129114669921552</c:v>
                </c:pt>
                <c:pt idx="46" formatCode="0\.0">
                  <c:v>7.4075146966339824</c:v>
                </c:pt>
                <c:pt idx="47" formatCode="0\.0">
                  <c:v>40.956839076614258</c:v>
                </c:pt>
                <c:pt idx="48" formatCode="0\.0">
                  <c:v>7.1580992190279851</c:v>
                </c:pt>
                <c:pt idx="49" formatCode="0\.0">
                  <c:v>12.480128059579492</c:v>
                </c:pt>
                <c:pt idx="50" formatCode="0\.0">
                  <c:v>18.296437052899151</c:v>
                </c:pt>
                <c:pt idx="51" formatCode="0\.0">
                  <c:v>11.043351900693169</c:v>
                </c:pt>
                <c:pt idx="52" formatCode="0\.0">
                  <c:v>15.118139452317005</c:v>
                </c:pt>
                <c:pt idx="53" formatCode="0\.0">
                  <c:v>17.528066135079158</c:v>
                </c:pt>
                <c:pt idx="54" formatCode="0\.0">
                  <c:v>21.834142076502733</c:v>
                </c:pt>
                <c:pt idx="55" formatCode="0\.0">
                  <c:v>13.590755659640902</c:v>
                </c:pt>
                <c:pt idx="56" formatCode="0\.0">
                  <c:v>20.336753949416124</c:v>
                </c:pt>
                <c:pt idx="57" formatCode="0\.0">
                  <c:v>13.75983577915374</c:v>
                </c:pt>
                <c:pt idx="58" formatCode="0\.0">
                  <c:v>14.095678520021918</c:v>
                </c:pt>
                <c:pt idx="59" formatCode="0\.0">
                  <c:v>11.886329799795162</c:v>
                </c:pt>
                <c:pt idx="60" formatCode="0\.0">
                  <c:v>15.277039079105199</c:v>
                </c:pt>
                <c:pt idx="61" formatCode="0\.0">
                  <c:v>7.3703673242567369</c:v>
                </c:pt>
                <c:pt idx="62" formatCode="0\.0">
                  <c:v>7.3473010401588832</c:v>
                </c:pt>
                <c:pt idx="67" formatCode="0\.0">
                  <c:v>0</c:v>
                </c:pt>
                <c:pt idx="68" formatCode="0\.0">
                  <c:v>0</c:v>
                </c:pt>
                <c:pt idx="82" formatCode="0\.0">
                  <c:v>9.0386553593145269</c:v>
                </c:pt>
                <c:pt idx="83" formatCode="0\.0">
                  <c:v>8.6515805095051501</c:v>
                </c:pt>
                <c:pt idx="84" formatCode="0\.0">
                  <c:v>14.686225930490489</c:v>
                </c:pt>
                <c:pt idx="85" formatCode="0\.0">
                  <c:v>11.877672978377772</c:v>
                </c:pt>
                <c:pt idx="86" formatCode="0\.0">
                  <c:v>26.471596671328669</c:v>
                </c:pt>
                <c:pt idx="87" formatCode="0\.0">
                  <c:v>20.637583084133688</c:v>
                </c:pt>
                <c:pt idx="88" formatCode="0\.0">
                  <c:v>6.8483979986563277</c:v>
                </c:pt>
                <c:pt idx="89" formatCode="0\.0">
                  <c:v>5.7975258442228297</c:v>
                </c:pt>
                <c:pt idx="90" formatCode="0\.0">
                  <c:v>28.512799354425876</c:v>
                </c:pt>
                <c:pt idx="91" formatCode="0\.0">
                  <c:v>25.870084974764453</c:v>
                </c:pt>
                <c:pt idx="92" formatCode="0\.0">
                  <c:v>10.116421358693986</c:v>
                </c:pt>
                <c:pt idx="93" formatCode="0\.0">
                  <c:v>9.0071393582184047</c:v>
                </c:pt>
                <c:pt idx="94" formatCode="0\.0">
                  <c:v>8.5601397519457425</c:v>
                </c:pt>
                <c:pt idx="95" formatCode="0\.0">
                  <c:v>5.4369426523825775</c:v>
                </c:pt>
                <c:pt idx="99">
                  <c:v>0</c:v>
                </c:pt>
                <c:pt idx="100">
                  <c:v>0</c:v>
                </c:pt>
                <c:pt idx="101" formatCode="0\.0">
                  <c:v>16.333202744521994</c:v>
                </c:pt>
                <c:pt idx="102" formatCode="0\.0">
                  <c:v>11.921699530728255</c:v>
                </c:pt>
                <c:pt idx="103" formatCode="0\.0">
                  <c:v>17.238786540344258</c:v>
                </c:pt>
                <c:pt idx="104" formatCode="0\.0">
                  <c:v>21.434078401544177</c:v>
                </c:pt>
                <c:pt idx="105" formatCode="0\.0">
                  <c:v>17.51767287276418</c:v>
                </c:pt>
                <c:pt idx="106" formatCode="0\.0">
                  <c:v>17.652630450326246</c:v>
                </c:pt>
                <c:pt idx="107" formatCode="0\.0">
                  <c:v>26.201144216892068</c:v>
                </c:pt>
                <c:pt idx="108" formatCode="0\.0">
                  <c:v>10.050812893201901</c:v>
                </c:pt>
                <c:pt idx="109" formatCode="0\.0">
                  <c:v>11.022050950863711</c:v>
                </c:pt>
                <c:pt idx="110" formatCode="0\.0">
                  <c:v>13.716580058632195</c:v>
                </c:pt>
                <c:pt idx="111" formatCode="0\.0">
                  <c:v>10.52521321272576</c:v>
                </c:pt>
                <c:pt idx="112" formatCode="0\.0">
                  <c:v>11.58848434728408</c:v>
                </c:pt>
                <c:pt idx="113" formatCode="0\.0">
                  <c:v>12.195689238584448</c:v>
                </c:pt>
                <c:pt idx="115" formatCode="0\.0">
                  <c:v>6.4604400599216545</c:v>
                </c:pt>
                <c:pt idx="116" formatCode="0\.0">
                  <c:v>12.005540529338708</c:v>
                </c:pt>
                <c:pt idx="117" formatCode="0\.0">
                  <c:v>11.486558687205271</c:v>
                </c:pt>
                <c:pt idx="118" formatCode="0\.0">
                  <c:v>10.307552258861156</c:v>
                </c:pt>
                <c:pt idx="119" formatCode="0\.0">
                  <c:v>11.883522149632483</c:v>
                </c:pt>
                <c:pt idx="120" formatCode="0\.0">
                  <c:v>10.756911109784889</c:v>
                </c:pt>
                <c:pt idx="121" formatCode="0\.0">
                  <c:v>13.442138908005179</c:v>
                </c:pt>
                <c:pt idx="123" formatCode="0\.0">
                  <c:v>9.7472572905800927</c:v>
                </c:pt>
                <c:pt idx="125" formatCode="0\.0">
                  <c:v>7.5563615757107288</c:v>
                </c:pt>
                <c:pt idx="126" formatCode="0\.0">
                  <c:v>8.9564087647779722</c:v>
                </c:pt>
                <c:pt idx="127" formatCode="0\.0">
                  <c:v>5.537171299455431</c:v>
                </c:pt>
                <c:pt idx="129" formatCode="0\.0">
                  <c:v>11.507630010680247</c:v>
                </c:pt>
                <c:pt idx="130" formatCode="0\.0">
                  <c:v>11.107785860551024</c:v>
                </c:pt>
                <c:pt idx="131" formatCode="0\.0">
                  <c:v>10.613717504357179</c:v>
                </c:pt>
                <c:pt idx="132" formatCode="0\.0">
                  <c:v>8.914230786093956</c:v>
                </c:pt>
                <c:pt idx="133" formatCode="0\.0">
                  <c:v>23.989755968402598</c:v>
                </c:pt>
                <c:pt idx="134" formatCode="0\.0">
                  <c:v>17.320365807160194</c:v>
                </c:pt>
                <c:pt idx="135" formatCode="0\.0">
                  <c:v>4.7293746513222974</c:v>
                </c:pt>
                <c:pt idx="136" formatCode="0\.0">
                  <c:v>3.7198517454514923</c:v>
                </c:pt>
                <c:pt idx="137" formatCode="0\.0">
                  <c:v>11.343448155029938</c:v>
                </c:pt>
                <c:pt idx="138" formatCode="0\.0">
                  <c:v>12.87687810958491</c:v>
                </c:pt>
                <c:pt idx="139" formatCode="0\.0">
                  <c:v>20.562164786673296</c:v>
                </c:pt>
                <c:pt idx="140" formatCode="0\.0">
                  <c:v>21.03193218448887</c:v>
                </c:pt>
                <c:pt idx="141" formatCode="0\.0">
                  <c:v>5.2907424248101602</c:v>
                </c:pt>
                <c:pt idx="142" formatCode="0\.0">
                  <c:v>7.7451359183356105</c:v>
                </c:pt>
                <c:pt idx="143" formatCode="0\.0">
                  <c:v>8.8129888502562288</c:v>
                </c:pt>
                <c:pt idx="144" formatCode="0\.0">
                  <c:v>10.860875196673348</c:v>
                </c:pt>
                <c:pt idx="145" formatCode="0\.0">
                  <c:v>4.6004391830149247</c:v>
                </c:pt>
                <c:pt idx="146" formatCode="0\.0">
                  <c:v>6.6139985616333536</c:v>
                </c:pt>
                <c:pt idx="147" formatCode="0\.0">
                  <c:v>14.732548332488767</c:v>
                </c:pt>
                <c:pt idx="148" formatCode="0\.0">
                  <c:v>8.4667245477681838</c:v>
                </c:pt>
              </c:numCache>
            </c:numRef>
          </c:yVal>
          <c:smooth val="0"/>
        </c:ser>
        <c:dLbls>
          <c:showLegendKey val="0"/>
          <c:showVal val="0"/>
          <c:showCatName val="0"/>
          <c:showSerName val="0"/>
          <c:showPercent val="0"/>
          <c:showBubbleSize val="0"/>
        </c:dLbls>
        <c:axId val="192662248"/>
        <c:axId val="192661072"/>
      </c:scatterChart>
      <c:valAx>
        <c:axId val="192662248"/>
        <c:scaling>
          <c:orientation val="minMax"/>
        </c:scaling>
        <c:delete val="0"/>
        <c:axPos val="b"/>
        <c:title>
          <c:tx>
            <c:rich>
              <a:bodyPr/>
              <a:lstStyle/>
              <a:p>
                <a:pPr>
                  <a:defRPr sz="1200"/>
                </a:pPr>
                <a:r>
                  <a:rPr lang="en-US" sz="1200"/>
                  <a:t>Total</a:t>
                </a:r>
                <a:r>
                  <a:rPr lang="en-US" sz="1200" baseline="0"/>
                  <a:t> AA intake (g/kg/day)</a:t>
                </a:r>
                <a:endParaRPr lang="en-US" sz="1200"/>
              </a:p>
            </c:rich>
          </c:tx>
          <c:layout/>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192661072"/>
        <c:crosses val="autoZero"/>
        <c:crossBetween val="midCat"/>
      </c:valAx>
      <c:valAx>
        <c:axId val="192661072"/>
        <c:scaling>
          <c:orientation val="minMax"/>
        </c:scaling>
        <c:delete val="0"/>
        <c:axPos val="l"/>
        <c:title>
          <c:tx>
            <c:rich>
              <a:bodyPr/>
              <a:lstStyle/>
              <a:p>
                <a:pPr>
                  <a:defRPr sz="1200">
                    <a:latin typeface="+mn-lt"/>
                  </a:defRPr>
                </a:pPr>
                <a:r>
                  <a:rPr lang="en-US" sz="1200">
                    <a:latin typeface="+mn-lt"/>
                  </a:rPr>
                  <a:t>Phenylalanine oxidation </a:t>
                </a:r>
                <a:r>
                  <a:rPr lang="en-US" sz="1200" baseline="0">
                    <a:latin typeface="+mn-lt"/>
                  </a:rPr>
                  <a:t>(</a:t>
                </a:r>
                <a:r>
                  <a:rPr lang="en-US" sz="1200" baseline="0">
                    <a:latin typeface="+mn-lt"/>
                    <a:cs typeface="Times New Roman"/>
                  </a:rPr>
                  <a:t>µ</a:t>
                </a:r>
                <a:r>
                  <a:rPr lang="en-US" sz="1200" baseline="0">
                    <a:latin typeface="+mn-lt"/>
                  </a:rPr>
                  <a:t>mol/kg/day)</a:t>
                </a:r>
                <a:endParaRPr lang="en-US" sz="1200">
                  <a:latin typeface="+mn-lt"/>
                </a:endParaRPr>
              </a:p>
            </c:rich>
          </c:tx>
          <c:layout/>
          <c:overlay val="0"/>
        </c:title>
        <c:numFmt formatCode="0" sourceLinked="0"/>
        <c:majorTickMark val="none"/>
        <c:minorTickMark val="none"/>
        <c:tickLblPos val="nextTo"/>
        <c:txPr>
          <a:bodyPr/>
          <a:lstStyle/>
          <a:p>
            <a:pPr>
              <a:defRPr sz="1400"/>
            </a:pPr>
            <a:endParaRPr lang="en-US"/>
          </a:p>
        </c:txPr>
        <c:crossAx val="192662248"/>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2552415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753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200" dirty="0" smtClean="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9375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08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52537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1076" name="Slide Number Placeholder 3"/>
          <p:cNvSpPr>
            <a:spLocks noGrp="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46140A3-057F-45EA-A446-41FA3C0FA913}" type="slidenum">
              <a:rPr lang="en-US" altLang="en-US" sz="1200" smtClean="0">
                <a:solidFill>
                  <a:srgbClr val="1F497D"/>
                </a:solidFill>
              </a:rPr>
              <a:pPr/>
              <a:t>42</a:t>
            </a:fld>
            <a:endParaRPr lang="en-US" altLang="en-US" sz="1200" smtClean="0">
              <a:solidFill>
                <a:srgbClr val="1F497D"/>
              </a:solidFill>
            </a:endParaRPr>
          </a:p>
        </p:txBody>
      </p:sp>
    </p:spTree>
    <p:extLst>
      <p:ext uri="{BB962C8B-B14F-4D97-AF65-F5344CB8AC3E}">
        <p14:creationId xmlns:p14="http://schemas.microsoft.com/office/powerpoint/2010/main" val="306644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we think about the physical recovery</a:t>
            </a:r>
            <a:r>
              <a:rPr lang="en-CA" baseline="0" dirty="0" smtClean="0"/>
              <a:t> of our patients… evidence that it is the combination of ….. But what do you as dietitians know about activity/exercise? What do you our rehabilitation partners know about nutrition. </a:t>
            </a:r>
            <a:endParaRPr lang="en-CA" dirty="0"/>
          </a:p>
        </p:txBody>
      </p:sp>
    </p:spTree>
    <p:extLst>
      <p:ext uri="{BB962C8B-B14F-4D97-AF65-F5344CB8AC3E}">
        <p14:creationId xmlns:p14="http://schemas.microsoft.com/office/powerpoint/2010/main" val="150991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42" name="Shape 1042"/>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647054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63110D1-B07C-784E-98E4-38E1996755AD}" type="slidenum">
              <a:rPr lang="en-US" smtClean="0"/>
              <a:pPr/>
              <a:t>48</a:t>
            </a:fld>
            <a:endParaRPr lang="en-US"/>
          </a:p>
        </p:txBody>
      </p:sp>
    </p:spTree>
    <p:extLst>
      <p:ext uri="{BB962C8B-B14F-4D97-AF65-F5344CB8AC3E}">
        <p14:creationId xmlns:p14="http://schemas.microsoft.com/office/powerpoint/2010/main" val="226112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63110D1-B07C-784E-98E4-38E1996755AD}" type="slidenum">
              <a:rPr lang="en-US" smtClean="0"/>
              <a:pPr/>
              <a:t>49</a:t>
            </a:fld>
            <a:endParaRPr lang="en-US"/>
          </a:p>
        </p:txBody>
      </p:sp>
    </p:spTree>
    <p:extLst>
      <p:ext uri="{BB962C8B-B14F-4D97-AF65-F5344CB8AC3E}">
        <p14:creationId xmlns:p14="http://schemas.microsoft.com/office/powerpoint/2010/main" val="1016537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63110D1-B07C-784E-98E4-38E1996755AD}" type="slidenum">
              <a:rPr lang="en-US" smtClean="0"/>
              <a:pPr/>
              <a:t>50</a:t>
            </a:fld>
            <a:endParaRPr lang="en-US"/>
          </a:p>
        </p:txBody>
      </p:sp>
    </p:spTree>
    <p:extLst>
      <p:ext uri="{BB962C8B-B14F-4D97-AF65-F5344CB8AC3E}">
        <p14:creationId xmlns:p14="http://schemas.microsoft.com/office/powerpoint/2010/main" val="341613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04308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2067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2790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68612" name="Slide Number Placeholder 3"/>
          <p:cNvSpPr>
            <a:spLocks noGrp="1"/>
          </p:cNvSpPr>
          <p:nvPr>
            <p:ph type="sldNum" sz="quarter" idx="5"/>
          </p:nvPr>
        </p:nvSpPr>
        <p:spPr>
          <a:xfrm>
            <a:off x="4014101" y="8902344"/>
            <a:ext cx="3070860" cy="4686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A21B0C22-7CC3-4512-B355-561E3D318301}" type="slidenum">
              <a:rPr lang="en-US" altLang="en-US" sz="1200" smtClean="0"/>
              <a:pPr/>
              <a:t>5</a:t>
            </a:fld>
            <a:endParaRPr lang="en-US" altLang="en-US" sz="1200" smtClean="0"/>
          </a:p>
        </p:txBody>
      </p:sp>
    </p:spTree>
    <p:extLst>
      <p:ext uri="{BB962C8B-B14F-4D97-AF65-F5344CB8AC3E}">
        <p14:creationId xmlns:p14="http://schemas.microsoft.com/office/powerpoint/2010/main" val="2309474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smtClean="0"/>
          </a:p>
        </p:txBody>
      </p:sp>
      <p:sp>
        <p:nvSpPr>
          <p:cNvPr id="41988" name="Slide Number Placeholder 3"/>
          <p:cNvSpPr>
            <a:spLocks noGrp="1"/>
          </p:cNvSpPr>
          <p:nvPr>
            <p:ph type="sldNum" sz="quarter" idx="5"/>
          </p:nvPr>
        </p:nvSpPr>
        <p:spPr>
          <a:xfrm>
            <a:off x="4014101" y="8902344"/>
            <a:ext cx="3070860" cy="4686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CA84718-2CCA-4CCF-96BC-2CB60497999B}" type="slidenum">
              <a:rPr lang="en-CA" altLang="en-US" sz="1200" smtClean="0">
                <a:solidFill>
                  <a:srgbClr val="000000"/>
                </a:solidFill>
                <a:ea typeface="MS PGothic" panose="020B0600070205080204" pitchFamily="34" charset="-128"/>
                <a:sym typeface="Gill Sans Light"/>
              </a:rPr>
              <a:pPr/>
              <a:t>14</a:t>
            </a:fld>
            <a:endParaRPr lang="en-CA" altLang="en-US" sz="1200" dirty="0" smtClean="0">
              <a:solidFill>
                <a:srgbClr val="000000"/>
              </a:solidFill>
              <a:ea typeface="MS PGothic" panose="020B0600070205080204" pitchFamily="34" charset="-128"/>
              <a:sym typeface="Gill Sans Light"/>
            </a:endParaRPr>
          </a:p>
        </p:txBody>
      </p:sp>
    </p:spTree>
    <p:extLst>
      <p:ext uri="{BB962C8B-B14F-4D97-AF65-F5344CB8AC3E}">
        <p14:creationId xmlns:p14="http://schemas.microsoft.com/office/powerpoint/2010/main" val="413390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Those ideas are…</a:t>
            </a:r>
            <a:endParaRPr lang="en-CA" dirty="0"/>
          </a:p>
        </p:txBody>
      </p:sp>
    </p:spTree>
    <p:extLst>
      <p:ext uri="{BB962C8B-B14F-4D97-AF65-F5344CB8AC3E}">
        <p14:creationId xmlns:p14="http://schemas.microsoft.com/office/powerpoint/2010/main" val="2143137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Those ideas are…</a:t>
            </a:r>
            <a:endParaRPr lang="en-CA" dirty="0"/>
          </a:p>
        </p:txBody>
      </p:sp>
    </p:spTree>
    <p:extLst>
      <p:ext uri="{BB962C8B-B14F-4D97-AF65-F5344CB8AC3E}">
        <p14:creationId xmlns:p14="http://schemas.microsoft.com/office/powerpoint/2010/main" val="815624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Need to study more </a:t>
            </a:r>
            <a:r>
              <a:rPr lang="en-CA" dirty="0" err="1" smtClean="0"/>
              <a:t>homogenoous</a:t>
            </a:r>
            <a:r>
              <a:rPr lang="en-CA" baseline="0" dirty="0" smtClean="0"/>
              <a:t> patient populations that are in some way take into consideration of their underlying risk</a:t>
            </a:r>
            <a:endParaRPr lang="en-CA" dirty="0"/>
          </a:p>
        </p:txBody>
      </p:sp>
    </p:spTree>
    <p:extLst>
      <p:ext uri="{BB962C8B-B14F-4D97-AF65-F5344CB8AC3E}">
        <p14:creationId xmlns:p14="http://schemas.microsoft.com/office/powerpoint/2010/main" val="106226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Stop here</a:t>
            </a:r>
            <a:r>
              <a:rPr lang="en-CA" baseline="0" dirty="0" smtClean="0"/>
              <a:t> for questions</a:t>
            </a:r>
          </a:p>
          <a:p>
            <a:r>
              <a:rPr lang="en-US" baseline="0" dirty="0" smtClean="0"/>
              <a:t>.</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359574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64003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474148" y="2044700"/>
            <a:ext cx="16391967" cy="32385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7" name="Shape 7"/>
          <p:cNvSpPr>
            <a:spLocks noGrp="1"/>
          </p:cNvSpPr>
          <p:nvPr>
            <p:ph type="body" idx="1"/>
          </p:nvPr>
        </p:nvSpPr>
        <p:spPr>
          <a:xfrm>
            <a:off x="474148" y="5270500"/>
            <a:ext cx="16391967" cy="12954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67013" y="27094"/>
            <a:ext cx="5491083"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fld id="{2E72A5A3-6EC7-44DB-AE66-0E8CE493FF53}" type="datetimeFigureOut">
              <a:rPr lang="en-US"/>
              <a:pPr>
                <a:defRPr/>
              </a:pPr>
              <a:t>10/24/2017</a:t>
            </a:fld>
            <a:endParaRPr lang="en-US"/>
          </a:p>
        </p:txBody>
      </p:sp>
      <p:sp>
        <p:nvSpPr>
          <p:cNvPr id="4" name="Footer Placeholder 3"/>
          <p:cNvSpPr>
            <a:spLocks noGrp="1"/>
          </p:cNvSpPr>
          <p:nvPr>
            <p:ph type="ftr" sz="quarter" idx="11"/>
          </p:nvPr>
        </p:nvSpPr>
        <p:spPr>
          <a:xfrm>
            <a:off x="6502599" y="27094"/>
            <a:ext cx="7803118"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F5F893-F1D6-490A-8DC2-AC066C6724DA}" type="slidenum">
              <a:rPr lang="en-US" altLang="en-US"/>
              <a:pPr>
                <a:defRPr/>
              </a:pPr>
              <a:t>‹#›</a:t>
            </a:fld>
            <a:endParaRPr lang="en-US" altLang="en-US"/>
          </a:p>
        </p:txBody>
      </p:sp>
    </p:spTree>
    <p:extLst>
      <p:ext uri="{BB962C8B-B14F-4D97-AF65-F5344CB8AC3E}">
        <p14:creationId xmlns:p14="http://schemas.microsoft.com/office/powerpoint/2010/main" val="170439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Click to edit Master title style</a:t>
            </a:r>
            <a:endParaRPr lang="nl-NL" dirty="0"/>
          </a:p>
        </p:txBody>
      </p:sp>
      <p:sp>
        <p:nvSpPr>
          <p:cNvPr id="7" name="Tijdelijke aanduiding voor inhoud 2"/>
          <p:cNvSpPr>
            <a:spLocks noGrp="1"/>
          </p:cNvSpPr>
          <p:nvPr>
            <p:ph sz="half" idx="1"/>
          </p:nvPr>
        </p:nvSpPr>
        <p:spPr>
          <a:xfrm>
            <a:off x="867013" y="2967937"/>
            <a:ext cx="15606237" cy="5744830"/>
          </a:xfrm>
        </p:spPr>
        <p:txBody>
          <a:bodyPr>
            <a:normAutofit/>
          </a:bodyPr>
          <a:lstStyle>
            <a:lvl1pPr marL="487681" marR="0" indent="-487681" algn="l" defTabSz="650241" rtl="0" eaLnBrk="0" fontAlgn="base" latinLnBrk="0" hangingPunct="0">
              <a:lnSpc>
                <a:spcPct val="100000"/>
              </a:lnSpc>
              <a:spcBef>
                <a:spcPct val="20000"/>
              </a:spcBef>
              <a:spcAft>
                <a:spcPct val="0"/>
              </a:spcAft>
              <a:buClrTx/>
              <a:buSzTx/>
              <a:buFont typeface="Arial" charset="0"/>
              <a:buChar char="•"/>
              <a:tabLst/>
              <a:defRPr sz="2844" cap="none" baseline="0"/>
            </a:lvl1pPr>
            <a:lvl2pPr marL="894083" marR="0" indent="-406402" algn="l" defTabSz="650241" rtl="0" eaLnBrk="1" fontAlgn="auto" latinLnBrk="0" hangingPunct="1">
              <a:lnSpc>
                <a:spcPct val="100000"/>
              </a:lnSpc>
              <a:spcBef>
                <a:spcPct val="20000"/>
              </a:spcBef>
              <a:spcAft>
                <a:spcPts val="0"/>
              </a:spcAft>
              <a:buClrTx/>
              <a:buSzTx/>
              <a:buFont typeface="Arial"/>
              <a:buChar char="•"/>
              <a:tabLst/>
              <a:defRPr sz="2560"/>
            </a:lvl2pPr>
            <a:lvl3pPr marL="1275649" marR="0" indent="-406402" algn="l" defTabSz="650241" rtl="0" eaLnBrk="1" fontAlgn="auto" latinLnBrk="0" hangingPunct="1">
              <a:lnSpc>
                <a:spcPct val="100000"/>
              </a:lnSpc>
              <a:spcBef>
                <a:spcPct val="20000"/>
              </a:spcBef>
              <a:spcAft>
                <a:spcPts val="0"/>
              </a:spcAft>
              <a:buClrTx/>
              <a:buSzTx/>
              <a:buFont typeface="Arial"/>
              <a:buChar char="•"/>
              <a:tabLst/>
              <a:defRPr sz="2276"/>
            </a:lvl3pPr>
            <a:lvl4pPr marL="1785907" marR="0" indent="-406402" algn="l" defTabSz="650241" rtl="0" eaLnBrk="1" fontAlgn="auto" latinLnBrk="0" hangingPunct="1">
              <a:lnSpc>
                <a:spcPct val="100000"/>
              </a:lnSpc>
              <a:spcBef>
                <a:spcPct val="20000"/>
              </a:spcBef>
              <a:spcAft>
                <a:spcPts val="0"/>
              </a:spcAft>
              <a:buClrTx/>
              <a:buSzTx/>
              <a:buFont typeface="Arial"/>
              <a:buChar char="•"/>
              <a:tabLst/>
              <a:defRPr sz="1991"/>
            </a:lvl4pPr>
            <a:lvl5pPr marL="2293907" marR="0" indent="-406402" algn="l" defTabSz="650241" rtl="0" eaLnBrk="1" fontAlgn="auto" latinLnBrk="0" hangingPunct="1">
              <a:lnSpc>
                <a:spcPct val="100000"/>
              </a:lnSpc>
              <a:spcBef>
                <a:spcPct val="20000"/>
              </a:spcBef>
              <a:spcAft>
                <a:spcPts val="0"/>
              </a:spcAft>
              <a:buClrTx/>
              <a:buSzTx/>
              <a:buFont typeface="Arial"/>
              <a:buChar char="•"/>
              <a:tabLst/>
              <a:defRPr sz="1991"/>
            </a:lvl5pPr>
            <a:lvl6pPr>
              <a:defRPr sz="2560"/>
            </a:lvl6pPr>
            <a:lvl7pPr>
              <a:defRPr sz="2560"/>
            </a:lvl7pPr>
            <a:lvl8pPr>
              <a:defRPr sz="2560"/>
            </a:lvl8pPr>
            <a:lvl9pPr>
              <a:defRPr sz="256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Tijdelijke aanduiding voor voettekst 4"/>
          <p:cNvSpPr>
            <a:spLocks noGrp="1"/>
          </p:cNvSpPr>
          <p:nvPr>
            <p:ph type="ftr" sz="quarter" idx="10"/>
          </p:nvPr>
        </p:nvSpPr>
        <p:spPr>
          <a:xfrm>
            <a:off x="867013" y="8710508"/>
            <a:ext cx="5491083" cy="519289"/>
          </a:xfrm>
          <a:prstGeom prst="rect">
            <a:avLst/>
          </a:prstGeom>
        </p:spPr>
        <p:txBody>
          <a:bodyPr/>
          <a:lstStyle>
            <a:lvl1pPr>
              <a:defRPr/>
            </a:lvl1pPr>
          </a:lstStyle>
          <a:p>
            <a:pPr>
              <a:defRPr/>
            </a:pPr>
            <a:r>
              <a:rPr lang="nl-NL"/>
              <a:t>Footnote</a:t>
            </a:r>
          </a:p>
        </p:txBody>
      </p:sp>
      <p:sp>
        <p:nvSpPr>
          <p:cNvPr id="5" name="Tijdelijke aanduiding voor dianummer 5"/>
          <p:cNvSpPr>
            <a:spLocks noGrp="1"/>
          </p:cNvSpPr>
          <p:nvPr>
            <p:ph type="sldNum" sz="quarter" idx="11"/>
          </p:nvPr>
        </p:nvSpPr>
        <p:spPr/>
        <p:txBody>
          <a:bodyPr/>
          <a:lstStyle>
            <a:lvl1pPr>
              <a:defRPr/>
            </a:lvl1pPr>
          </a:lstStyle>
          <a:p>
            <a:pPr>
              <a:defRPr/>
            </a:pPr>
            <a:fld id="{886E33C5-1CF7-4297-B88F-ED174115F572}" type="slidenum">
              <a:rPr lang="nl-NL"/>
              <a:pPr>
                <a:defRPr/>
              </a:pPr>
              <a:t>‹#›</a:t>
            </a:fld>
            <a:endParaRPr lang="nl-NL"/>
          </a:p>
        </p:txBody>
      </p:sp>
    </p:spTree>
    <p:extLst>
      <p:ext uri="{BB962C8B-B14F-4D97-AF65-F5344CB8AC3E}">
        <p14:creationId xmlns:p14="http://schemas.microsoft.com/office/powerpoint/2010/main" val="4006111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474148" y="2044700"/>
            <a:ext cx="16391967" cy="32385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6" name="Shape 6"/>
          <p:cNvSpPr>
            <a:spLocks noGrp="1"/>
          </p:cNvSpPr>
          <p:nvPr>
            <p:ph type="body" idx="1"/>
          </p:nvPr>
        </p:nvSpPr>
        <p:spPr>
          <a:xfrm>
            <a:off x="474148" y="5270500"/>
            <a:ext cx="16391967" cy="12954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33682020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693385" y="6908800"/>
            <a:ext cx="13953493" cy="1282700"/>
          </a:xfrm>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9" name="Shape 9"/>
          <p:cNvSpPr>
            <a:spLocks noGrp="1"/>
          </p:cNvSpPr>
          <p:nvPr>
            <p:ph type="body" idx="1"/>
          </p:nvPr>
        </p:nvSpPr>
        <p:spPr>
          <a:xfrm>
            <a:off x="1693385" y="8191500"/>
            <a:ext cx="13953493" cy="11303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350183045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474148" y="3251200"/>
            <a:ext cx="16391967" cy="3238500"/>
          </a:xfrm>
          <a:prstGeom prst="rect">
            <a:avLst/>
          </a:prstGeom>
        </p:spPr>
        <p:txBody>
          <a:bodyPr/>
          <a:lstStyle/>
          <a:p>
            <a:pPr lvl="0">
              <a:defRPr sz="1800" cap="none">
                <a:solidFill>
                  <a:srgbClr val="000000"/>
                </a:solidFill>
              </a:defRPr>
            </a:pPr>
            <a:r>
              <a:rPr sz="7200" cap="all">
                <a:solidFill>
                  <a:srgbClr val="535353"/>
                </a:solidFill>
              </a:rPr>
              <a:t>Title Text</a:t>
            </a:r>
          </a:p>
        </p:txBody>
      </p:sp>
    </p:spTree>
    <p:extLst>
      <p:ext uri="{BB962C8B-B14F-4D97-AF65-F5344CB8AC3E}">
        <p14:creationId xmlns:p14="http://schemas.microsoft.com/office/powerpoint/2010/main" val="636942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474148" y="1016000"/>
            <a:ext cx="7857307" cy="38862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14" name="Shape 14"/>
          <p:cNvSpPr>
            <a:spLocks noGrp="1"/>
          </p:cNvSpPr>
          <p:nvPr>
            <p:ph type="body" idx="1"/>
          </p:nvPr>
        </p:nvSpPr>
        <p:spPr>
          <a:xfrm>
            <a:off x="474148" y="4889500"/>
            <a:ext cx="7857307" cy="38862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84218629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pic>
        <p:nvPicPr>
          <p:cNvPr id="4" name="Effort_Logo.png"/>
          <p:cNvPicPr/>
          <p:nvPr userDrawn="1"/>
        </p:nvPicPr>
        <p:blipFill>
          <a:blip r:embed="rId2">
            <a:extLst/>
          </a:blip>
          <a:srcRect r="30802" b="51271"/>
          <a:stretch>
            <a:fillRect/>
          </a:stretch>
        </p:blipFill>
        <p:spPr>
          <a:xfrm>
            <a:off x="14239771" y="194540"/>
            <a:ext cx="3880467" cy="1508226"/>
          </a:xfrm>
          <a:prstGeom prst="rect">
            <a:avLst/>
          </a:prstGeom>
          <a:ln w="12700">
            <a:miter lim="400000"/>
          </a:ln>
        </p:spPr>
      </p:pic>
    </p:spTree>
    <p:extLst>
      <p:ext uri="{BB962C8B-B14F-4D97-AF65-F5344CB8AC3E}">
        <p14:creationId xmlns:p14="http://schemas.microsoft.com/office/powerpoint/2010/main" val="115356831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016031" y="762000"/>
            <a:ext cx="15291267" cy="8216900"/>
          </a:xfrm>
          <a:prstGeom prst="rect">
            <a:avLst/>
          </a:prstGeom>
        </p:spPr>
        <p:txBody>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extLst>
      <p:ext uri="{BB962C8B-B14F-4D97-AF65-F5344CB8AC3E}">
        <p14:creationId xmlns:p14="http://schemas.microsoft.com/office/powerpoint/2010/main" val="37146680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693385" y="6908800"/>
            <a:ext cx="13953493" cy="1282700"/>
          </a:xfrm>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0" name="Shape 10"/>
          <p:cNvSpPr>
            <a:spLocks noGrp="1"/>
          </p:cNvSpPr>
          <p:nvPr>
            <p:ph type="body" idx="1"/>
          </p:nvPr>
        </p:nvSpPr>
        <p:spPr>
          <a:xfrm>
            <a:off x="1693385" y="8191500"/>
            <a:ext cx="13953493" cy="15621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0330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3806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017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40"/>
            <a:ext cx="14739224"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2601040" y="5527041"/>
            <a:ext cx="12138184" cy="2492587"/>
          </a:xfrm>
        </p:spPr>
        <p:txBody>
          <a:bodyPr/>
          <a:lstStyle>
            <a:lvl1pPr marL="0" indent="0" algn="ctr">
              <a:buNone/>
              <a:defRPr>
                <a:solidFill>
                  <a:schemeClr val="tx1">
                    <a:tint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867014" y="9040145"/>
            <a:ext cx="4046061" cy="519289"/>
          </a:xfrm>
          <a:prstGeom prst="rect">
            <a:avLst/>
          </a:prstGeom>
        </p:spPr>
        <p:txBody>
          <a:bodyPr/>
          <a:lstStyle>
            <a:lvl1pPr algn="ctr" eaLnBrk="0" hangingPunct="0">
              <a:defRPr/>
            </a:lvl1pPr>
          </a:lstStyle>
          <a:p>
            <a:pPr>
              <a:defRPr/>
            </a:pPr>
            <a:fld id="{9109C828-C35B-4DCC-BABC-FD7F239932E1}" type="datetime1">
              <a:rPr lang="en-US">
                <a:sym typeface="Gill Sans Light"/>
              </a:rPr>
              <a:pPr>
                <a:defRPr/>
              </a:pPr>
              <a:t>10/24/2017</a:t>
            </a:fld>
            <a:endParaRPr lang="en-US">
              <a:sym typeface="Gill Sans Light"/>
            </a:endParaRPr>
          </a:p>
        </p:txBody>
      </p:sp>
      <p:sp>
        <p:nvSpPr>
          <p:cNvPr id="5" name="Footer Placeholder 4"/>
          <p:cNvSpPr>
            <a:spLocks noGrp="1"/>
          </p:cNvSpPr>
          <p:nvPr>
            <p:ph type="ftr" sz="quarter" idx="11"/>
          </p:nvPr>
        </p:nvSpPr>
        <p:spPr>
          <a:xfrm>
            <a:off x="5924591" y="9040145"/>
            <a:ext cx="5491084" cy="519289"/>
          </a:xfrm>
          <a:prstGeom prst="rect">
            <a:avLst/>
          </a:prstGeom>
        </p:spPr>
        <p:txBody>
          <a:bodyPr/>
          <a:lstStyle>
            <a:lvl1pPr eaLnBrk="0" hangingPunct="0">
              <a:defRPr/>
            </a:lvl1pPr>
          </a:lstStyle>
          <a:p>
            <a:pPr>
              <a:defRPr/>
            </a:pPr>
            <a:endParaRPr lang="en-US">
              <a:sym typeface="Gill Sans Light"/>
            </a:endParaRPr>
          </a:p>
        </p:txBody>
      </p:sp>
      <p:sp>
        <p:nvSpPr>
          <p:cNvPr id="6" name="Slide Number Placeholder 5"/>
          <p:cNvSpPr>
            <a:spLocks noGrp="1"/>
          </p:cNvSpPr>
          <p:nvPr>
            <p:ph type="sldNum" sz="quarter" idx="12"/>
          </p:nvPr>
        </p:nvSpPr>
        <p:spPr>
          <a:xfrm>
            <a:off x="12427190" y="9040145"/>
            <a:ext cx="4046061" cy="519289"/>
          </a:xfrm>
          <a:prstGeom prst="rect">
            <a:avLst/>
          </a:prstGeom>
        </p:spPr>
        <p:txBody>
          <a:bodyPr/>
          <a:lstStyle>
            <a:lvl1pPr eaLnBrk="0" hangingPunct="0">
              <a:defRPr/>
            </a:lvl1pPr>
          </a:lstStyle>
          <a:p>
            <a:pPr>
              <a:defRPr/>
            </a:pPr>
            <a:fld id="{E6570010-5D5D-421C-9228-533A9BBF963E}" type="slidenum">
              <a:rPr lang="en-US">
                <a:sym typeface="Gill Sans Light"/>
              </a:rPr>
              <a:pPr>
                <a:defRPr/>
              </a:pPr>
              <a:t>‹#›</a:t>
            </a:fld>
            <a:endParaRPr lang="en-US">
              <a:sym typeface="Gill Sans Light"/>
            </a:endParaRPr>
          </a:p>
        </p:txBody>
      </p:sp>
    </p:spTree>
    <p:extLst>
      <p:ext uri="{BB962C8B-B14F-4D97-AF65-F5344CB8AC3E}">
        <p14:creationId xmlns:p14="http://schemas.microsoft.com/office/powerpoint/2010/main" val="3339379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l="7166" t="1046" r="17579" b="924"/>
          <a:stretch>
            <a:fillRect/>
          </a:stretch>
        </p:blipFill>
        <p:spPr bwMode="auto">
          <a:xfrm>
            <a:off x="1" y="0"/>
            <a:ext cx="175350" cy="1040384"/>
          </a:xfrm>
          <a:prstGeom prst="rect">
            <a:avLst/>
          </a:prstGeom>
          <a:noFill/>
          <a:ln w="9525">
            <a:noFill/>
            <a:miter lim="800000"/>
            <a:headEnd/>
            <a:tailEnd/>
          </a:ln>
          <a:effectLst/>
        </p:spPr>
      </p:pic>
      <p:cxnSp>
        <p:nvCxnSpPr>
          <p:cNvPr id="6" name="Straight Connector 5"/>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smtClean="0"/>
              <a:t>Click to edit Master title style</a:t>
            </a:r>
            <a:endParaRPr lang="en-US" dirty="0"/>
          </a:p>
        </p:txBody>
      </p:sp>
      <p:sp>
        <p:nvSpPr>
          <p:cNvPr id="8" name="Rectangle 6"/>
          <p:cNvSpPr txBox="1">
            <a:spLocks/>
          </p:cNvSpPr>
          <p:nvPr userDrawn="1"/>
        </p:nvSpPr>
        <p:spPr>
          <a:xfrm>
            <a:off x="578009"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a:defRPr/>
            </a:pPr>
            <a:fld id="{A0FCC64F-F471-4F0A-8DB2-9B606723AF6F}" type="slidenum">
              <a:rPr lang="en-US" sz="1422" smtClean="0">
                <a:solidFill>
                  <a:prstClr val="black"/>
                </a:solidFill>
                <a:latin typeface="Gill Sans MT" panose="020B0502020104020203" pitchFamily="34" charset="0"/>
                <a:ea typeface="ＭＳ Ｐゴシック" charset="-128"/>
              </a:rPr>
              <a:pPr algn="l" defTabSz="650230">
                <a:defRPr/>
              </a:pPr>
              <a:t>‹#›</a:t>
            </a:fld>
            <a:endParaRPr lang="en-US" sz="1422" dirty="0">
              <a:solidFill>
                <a:prstClr val="black"/>
              </a:solidFill>
              <a:latin typeface="Gill Sans MT" panose="020B0502020104020203" pitchFamily="34" charset="0"/>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smtClean="0"/>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smtClean="0"/>
              <a:t>Click to edit Master text styles</a:t>
            </a:r>
          </a:p>
        </p:txBody>
      </p:sp>
      <p:cxnSp>
        <p:nvCxnSpPr>
          <p:cNvPr id="11" name="Straight Connector 10"/>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108795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7013" y="9040143"/>
            <a:ext cx="4046061" cy="519289"/>
          </a:xfrm>
          <a:prstGeom prst="rect">
            <a:avLst/>
          </a:prstGeom>
        </p:spPr>
        <p:txBody>
          <a:bodyPr/>
          <a:lstStyle/>
          <a:p>
            <a:fld id="{471314B5-A814-4E29-A717-088EA1F1BC5A}" type="datetimeFigureOut">
              <a:rPr lang="en-CA" smtClean="0"/>
              <a:t>2017-10-24</a:t>
            </a:fld>
            <a:endParaRPr lang="en-CA"/>
          </a:p>
        </p:txBody>
      </p:sp>
      <p:sp>
        <p:nvSpPr>
          <p:cNvPr id="3" name="Footer Placeholder 2"/>
          <p:cNvSpPr>
            <a:spLocks noGrp="1"/>
          </p:cNvSpPr>
          <p:nvPr>
            <p:ph type="ftr" sz="quarter" idx="11"/>
          </p:nvPr>
        </p:nvSpPr>
        <p:spPr>
          <a:xfrm>
            <a:off x="5924590" y="9040143"/>
            <a:ext cx="5491083" cy="519289"/>
          </a:xfrm>
          <a:prstGeom prst="rect">
            <a:avLst/>
          </a:prstGeom>
        </p:spPr>
        <p:txBody>
          <a:bodyPr/>
          <a:lstStyle/>
          <a:p>
            <a:endParaRPr lang="en-CA"/>
          </a:p>
        </p:txBody>
      </p:sp>
      <p:sp>
        <p:nvSpPr>
          <p:cNvPr id="4" name="Slide Number Placeholder 3"/>
          <p:cNvSpPr>
            <a:spLocks noGrp="1"/>
          </p:cNvSpPr>
          <p:nvPr>
            <p:ph type="sldNum" sz="quarter" idx="12"/>
          </p:nvPr>
        </p:nvSpPr>
        <p:spPr>
          <a:xfrm>
            <a:off x="12427189" y="9040143"/>
            <a:ext cx="4046061" cy="519289"/>
          </a:xfrm>
          <a:prstGeom prst="rect">
            <a:avLst/>
          </a:prstGeom>
        </p:spPr>
        <p:txBody>
          <a:bodyPr/>
          <a:lstStyle/>
          <a:p>
            <a:fld id="{570BDEE3-A5E6-4674-B67E-D487081D8652}" type="slidenum">
              <a:rPr lang="en-CA" smtClean="0"/>
              <a:t>‹#›</a:t>
            </a:fld>
            <a:endParaRPr lang="en-CA"/>
          </a:p>
        </p:txBody>
      </p:sp>
    </p:spTree>
    <p:extLst>
      <p:ext uri="{BB962C8B-B14F-4D97-AF65-F5344CB8AC3E}">
        <p14:creationId xmlns:p14="http://schemas.microsoft.com/office/powerpoint/2010/main" val="3741876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0663115"/>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98607067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4150116"/>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949636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474148" y="3251200"/>
            <a:ext cx="16391967" cy="3238500"/>
          </a:xfrm>
          <a:prstGeom prst="rect">
            <a:avLst/>
          </a:prstGeom>
        </p:spPr>
        <p:txBody>
          <a:bodyPr/>
          <a:lstStyle/>
          <a:p>
            <a:pPr lvl="0">
              <a:defRPr sz="1800" cap="none">
                <a:solidFill>
                  <a:srgbClr val="000000"/>
                </a:solidFill>
              </a:defRPr>
            </a:pPr>
            <a:r>
              <a:rPr sz="9600" cap="all">
                <a:solidFill>
                  <a:srgbClr val="535353"/>
                </a:solidFill>
              </a:rP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689140"/>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5026248"/>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986990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56420660"/>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8412323"/>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8101697"/>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0453933"/>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8135926"/>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937668032"/>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77957433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474148" y="1016000"/>
            <a:ext cx="7857307" cy="38862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15" name="Shape 15"/>
          <p:cNvSpPr>
            <a:spLocks noGrp="1"/>
          </p:cNvSpPr>
          <p:nvPr>
            <p:ph type="body" idx="1"/>
          </p:nvPr>
        </p:nvSpPr>
        <p:spPr>
          <a:xfrm>
            <a:off x="474148" y="4889500"/>
            <a:ext cx="7857307" cy="38862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667903131"/>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03569263"/>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5112901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174542638"/>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733245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68996893"/>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751233771"/>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62221765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36788312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208909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8" name="Shape 18"/>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442453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03037891"/>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739978"/>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52566413"/>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8940805"/>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187581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4191529"/>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8413581"/>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563971227"/>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4613706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21" name="Shape 21"/>
          <p:cNvSpPr>
            <a:spLocks noGrp="1"/>
          </p:cNvSpPr>
          <p:nvPr>
            <p:ph type="body" idx="1"/>
          </p:nvPr>
        </p:nvSpPr>
        <p:spPr>
          <a:xfrm>
            <a:off x="474148" y="2702294"/>
            <a:ext cx="7857307" cy="6355612"/>
          </a:xfrm>
          <a:prstGeom prst="rect">
            <a:avLst/>
          </a:prstGeom>
        </p:spPr>
        <p:txBody>
          <a:bodyPr/>
          <a:lstStyle>
            <a:lvl1pPr marL="575762" indent="-575762">
              <a:lnSpc>
                <a:spcPct val="100000"/>
              </a:lnSpc>
              <a:spcBef>
                <a:spcPts val="5067"/>
              </a:spcBef>
              <a:defRPr sz="5067"/>
            </a:lvl1pPr>
            <a:lvl2pPr marL="1151524" indent="-575762">
              <a:lnSpc>
                <a:spcPct val="100000"/>
              </a:lnSpc>
              <a:spcBef>
                <a:spcPts val="5067"/>
              </a:spcBef>
              <a:defRPr sz="5067"/>
            </a:lvl2pPr>
            <a:lvl3pPr marL="1727286" indent="-575762">
              <a:lnSpc>
                <a:spcPct val="100000"/>
              </a:lnSpc>
              <a:spcBef>
                <a:spcPts val="5067"/>
              </a:spcBef>
              <a:defRPr sz="5067"/>
            </a:lvl3pPr>
            <a:lvl4pPr marL="2303048" indent="-575762">
              <a:lnSpc>
                <a:spcPct val="100000"/>
              </a:lnSpc>
              <a:spcBef>
                <a:spcPts val="5067"/>
              </a:spcBef>
              <a:defRPr sz="5067"/>
            </a:lvl4pPr>
            <a:lvl5pPr marL="2878811" indent="-575762">
              <a:lnSpc>
                <a:spcPct val="100000"/>
              </a:lnSpc>
              <a:spcBef>
                <a:spcPts val="5067"/>
              </a:spcBef>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37663584"/>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74459344"/>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90772898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35957597"/>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86850362"/>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078786181"/>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10/24/2017</a:t>
            </a:fld>
            <a:endParaRPr lang="en-US" sz="2560" kern="1200">
              <a:solidFill>
                <a:srgbClr val="000000"/>
              </a:solidFill>
              <a:ea typeface="ＭＳ Ｐゴシック" charset="0"/>
            </a:endParaRPr>
          </a:p>
        </p:txBody>
      </p:sp>
      <p:sp>
        <p:nvSpPr>
          <p:cNvPr id="3" name="Footer Placeholder 2"/>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4" name="Slide Number Placeholder 3"/>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1571565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67013" y="2275841"/>
            <a:ext cx="15606237"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10/24/2017</a:t>
            </a:fld>
            <a:endParaRPr lang="en-US" sz="2560" kern="1200">
              <a:solidFill>
                <a:srgbClr val="000000"/>
              </a:solidFill>
              <a:ea typeface="ＭＳ Ｐゴシック" charset="0"/>
            </a:endParaRPr>
          </a:p>
        </p:txBody>
      </p:sp>
      <p:sp>
        <p:nvSpPr>
          <p:cNvPr id="5" name="Footer Placeholder 4"/>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6" name="Slide Number Placeholder 5"/>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78290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016031" y="762000"/>
            <a:ext cx="15291267" cy="8216900"/>
          </a:xfrm>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4.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4148" y="244103"/>
            <a:ext cx="16391967" cy="24581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cap="none">
                <a:solidFill>
                  <a:srgbClr val="000000"/>
                </a:solidFill>
              </a:defRPr>
            </a:pPr>
            <a:r>
              <a:rPr sz="9600" cap="all">
                <a:solidFill>
                  <a:srgbClr val="535353"/>
                </a:solidFill>
              </a:rPr>
              <a:t>Title Text</a:t>
            </a:r>
          </a:p>
        </p:txBody>
      </p:sp>
      <p:sp>
        <p:nvSpPr>
          <p:cNvPr id="3" name="Shape 3"/>
          <p:cNvSpPr>
            <a:spLocks noGrp="1"/>
          </p:cNvSpPr>
          <p:nvPr>
            <p:ph type="body" idx="1"/>
          </p:nvPr>
        </p:nvSpPr>
        <p:spPr>
          <a:xfrm>
            <a:off x="474148" y="2702294"/>
            <a:ext cx="16391967"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4" name="Shape 4"/>
          <p:cNvSpPr>
            <a:spLocks noGrp="1"/>
          </p:cNvSpPr>
          <p:nvPr>
            <p:ph type="sldNum" sz="quarter" idx="2"/>
          </p:nvPr>
        </p:nvSpPr>
        <p:spPr>
          <a:xfrm>
            <a:off x="13005198" y="9158359"/>
            <a:ext cx="4046061" cy="338550"/>
          </a:xfrm>
          <a:prstGeom prst="rect">
            <a:avLst/>
          </a:prstGeom>
          <a:ln w="12700">
            <a:miter lim="400000"/>
          </a:ln>
        </p:spPr>
        <p:txBody>
          <a:bodyPr lIns="45718" tIns="45718" rIns="45718" bIns="45718" anchor="ctr">
            <a:spAutoFit/>
          </a:bodyPr>
          <a:lstStyle>
            <a:lvl1pPr algn="r">
              <a:defRPr sz="1600">
                <a:solidFill>
                  <a:srgbClr val="FFFFFF"/>
                </a:solidFill>
                <a:latin typeface="Gill Sans Light"/>
                <a:ea typeface="Gill Sans Light"/>
                <a:cs typeface="Gill Sans Light"/>
                <a:sym typeface="Gill Sans Light"/>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3" r:id="rId12"/>
    <p:sldLayoutId id="2147483722" r:id="rId13"/>
  </p:sldLayoutIdLst>
  <p:transition spd="med"/>
  <p:txStyles>
    <p:titleStyle>
      <a:lvl1pPr algn="ctr" defTabSz="778972">
        <a:defRPr sz="9600" cap="all">
          <a:solidFill>
            <a:srgbClr val="535353"/>
          </a:solidFill>
          <a:latin typeface="Gill Sans Light"/>
          <a:ea typeface="Gill Sans Light"/>
          <a:cs typeface="Gill Sans Light"/>
          <a:sym typeface="Gill Sans Light"/>
        </a:defRPr>
      </a:lvl1pPr>
      <a:lvl2pPr algn="ctr" defTabSz="778972">
        <a:defRPr sz="9600" cap="all">
          <a:solidFill>
            <a:srgbClr val="535353"/>
          </a:solidFill>
          <a:latin typeface="Gill Sans Light"/>
          <a:ea typeface="Gill Sans Light"/>
          <a:cs typeface="Gill Sans Light"/>
          <a:sym typeface="Gill Sans Light"/>
        </a:defRPr>
      </a:lvl2pPr>
      <a:lvl3pPr algn="ctr" defTabSz="778972">
        <a:defRPr sz="9600" cap="all">
          <a:solidFill>
            <a:srgbClr val="535353"/>
          </a:solidFill>
          <a:latin typeface="Gill Sans Light"/>
          <a:ea typeface="Gill Sans Light"/>
          <a:cs typeface="Gill Sans Light"/>
          <a:sym typeface="Gill Sans Light"/>
        </a:defRPr>
      </a:lvl3pPr>
      <a:lvl4pPr algn="ctr" defTabSz="778972">
        <a:defRPr sz="9600" cap="all">
          <a:solidFill>
            <a:srgbClr val="535353"/>
          </a:solidFill>
          <a:latin typeface="Gill Sans Light"/>
          <a:ea typeface="Gill Sans Light"/>
          <a:cs typeface="Gill Sans Light"/>
          <a:sym typeface="Gill Sans Light"/>
        </a:defRPr>
      </a:lvl4pPr>
      <a:lvl5pPr algn="ctr" defTabSz="778972">
        <a:defRPr sz="9600" cap="all">
          <a:solidFill>
            <a:srgbClr val="535353"/>
          </a:solidFill>
          <a:latin typeface="Gill Sans Light"/>
          <a:ea typeface="Gill Sans Light"/>
          <a:cs typeface="Gill Sans Light"/>
          <a:sym typeface="Gill Sans Light"/>
        </a:defRPr>
      </a:lvl5pPr>
      <a:lvl6pPr algn="ctr" defTabSz="778972">
        <a:defRPr sz="9600" cap="all">
          <a:solidFill>
            <a:srgbClr val="535353"/>
          </a:solidFill>
          <a:latin typeface="Gill Sans Light"/>
          <a:ea typeface="Gill Sans Light"/>
          <a:cs typeface="Gill Sans Light"/>
          <a:sym typeface="Gill Sans Light"/>
        </a:defRPr>
      </a:lvl6pPr>
      <a:lvl7pPr algn="ctr" defTabSz="778972">
        <a:defRPr sz="9600" cap="all">
          <a:solidFill>
            <a:srgbClr val="535353"/>
          </a:solidFill>
          <a:latin typeface="Gill Sans Light"/>
          <a:ea typeface="Gill Sans Light"/>
          <a:cs typeface="Gill Sans Light"/>
          <a:sym typeface="Gill Sans Light"/>
        </a:defRPr>
      </a:lvl7pPr>
      <a:lvl8pPr algn="ctr" defTabSz="778972">
        <a:defRPr sz="9600" cap="all">
          <a:solidFill>
            <a:srgbClr val="535353"/>
          </a:solidFill>
          <a:latin typeface="Gill Sans Light"/>
          <a:ea typeface="Gill Sans Light"/>
          <a:cs typeface="Gill Sans Light"/>
          <a:sym typeface="Gill Sans Light"/>
        </a:defRPr>
      </a:lvl8pPr>
      <a:lvl9pPr algn="ctr" defTabSz="778972">
        <a:defRPr sz="9600" cap="all">
          <a:solidFill>
            <a:srgbClr val="535353"/>
          </a:solidFill>
          <a:latin typeface="Gill Sans Light"/>
          <a:ea typeface="Gill Sans Light"/>
          <a:cs typeface="Gill Sans Light"/>
          <a:sym typeface="Gill Sans Light"/>
        </a:defRPr>
      </a:lvl9pPr>
    </p:titleStyle>
    <p:body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p:bodyStyle>
    <p:otherStyle>
      <a:lvl1pPr algn="r" defTabSz="778972">
        <a:defRPr sz="1600">
          <a:solidFill>
            <a:schemeClr val="tx1"/>
          </a:solidFill>
          <a:latin typeface="+mn-lt"/>
          <a:ea typeface="+mn-ea"/>
          <a:cs typeface="+mn-cs"/>
          <a:sym typeface="Gill Sans Light"/>
        </a:defRPr>
      </a:lvl1pPr>
      <a:lvl2pPr algn="r" defTabSz="778972">
        <a:defRPr sz="1600">
          <a:solidFill>
            <a:schemeClr val="tx1"/>
          </a:solidFill>
          <a:latin typeface="+mn-lt"/>
          <a:ea typeface="+mn-ea"/>
          <a:cs typeface="+mn-cs"/>
          <a:sym typeface="Gill Sans Light"/>
        </a:defRPr>
      </a:lvl2pPr>
      <a:lvl3pPr algn="r" defTabSz="778972">
        <a:defRPr sz="1600">
          <a:solidFill>
            <a:schemeClr val="tx1"/>
          </a:solidFill>
          <a:latin typeface="+mn-lt"/>
          <a:ea typeface="+mn-ea"/>
          <a:cs typeface="+mn-cs"/>
          <a:sym typeface="Gill Sans Light"/>
        </a:defRPr>
      </a:lvl3pPr>
      <a:lvl4pPr algn="r" defTabSz="778972">
        <a:defRPr sz="1600">
          <a:solidFill>
            <a:schemeClr val="tx1"/>
          </a:solidFill>
          <a:latin typeface="+mn-lt"/>
          <a:ea typeface="+mn-ea"/>
          <a:cs typeface="+mn-cs"/>
          <a:sym typeface="Gill Sans Light"/>
        </a:defRPr>
      </a:lvl4pPr>
      <a:lvl5pPr algn="r" defTabSz="778972">
        <a:defRPr sz="1600">
          <a:solidFill>
            <a:schemeClr val="tx1"/>
          </a:solidFill>
          <a:latin typeface="+mn-lt"/>
          <a:ea typeface="+mn-ea"/>
          <a:cs typeface="+mn-cs"/>
          <a:sym typeface="Gill Sans Light"/>
        </a:defRPr>
      </a:lvl5pPr>
      <a:lvl6pPr algn="r" defTabSz="778972">
        <a:defRPr sz="1600">
          <a:solidFill>
            <a:schemeClr val="tx1"/>
          </a:solidFill>
          <a:latin typeface="+mn-lt"/>
          <a:ea typeface="+mn-ea"/>
          <a:cs typeface="+mn-cs"/>
          <a:sym typeface="Gill Sans Light"/>
        </a:defRPr>
      </a:lvl6pPr>
      <a:lvl7pPr algn="r" defTabSz="778972">
        <a:defRPr sz="1600">
          <a:solidFill>
            <a:schemeClr val="tx1"/>
          </a:solidFill>
          <a:latin typeface="+mn-lt"/>
          <a:ea typeface="+mn-ea"/>
          <a:cs typeface="+mn-cs"/>
          <a:sym typeface="Gill Sans Light"/>
        </a:defRPr>
      </a:lvl7pPr>
      <a:lvl8pPr algn="r" defTabSz="778972">
        <a:defRPr sz="1600">
          <a:solidFill>
            <a:schemeClr val="tx1"/>
          </a:solidFill>
          <a:latin typeface="+mn-lt"/>
          <a:ea typeface="+mn-ea"/>
          <a:cs typeface="+mn-cs"/>
          <a:sym typeface="Gill Sans Light"/>
        </a:defRPr>
      </a:lvl8pPr>
      <a:lvl9pPr algn="r" defTabSz="778972">
        <a:defRPr sz="1600">
          <a:solidFill>
            <a:schemeClr val="tx1"/>
          </a:solidFill>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4148" y="254000"/>
            <a:ext cx="16391967" cy="2438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cap="none">
                <a:solidFill>
                  <a:srgbClr val="000000"/>
                </a:solidFill>
              </a:defRPr>
            </a:pPr>
            <a:r>
              <a:rPr sz="7200" cap="all">
                <a:solidFill>
                  <a:srgbClr val="535353"/>
                </a:solidFill>
              </a:rPr>
              <a:t>Title Text</a:t>
            </a:r>
          </a:p>
        </p:txBody>
      </p:sp>
      <p:sp>
        <p:nvSpPr>
          <p:cNvPr id="3" name="Shape 3"/>
          <p:cNvSpPr>
            <a:spLocks noGrp="1"/>
          </p:cNvSpPr>
          <p:nvPr>
            <p:ph type="body" idx="1"/>
          </p:nvPr>
        </p:nvSpPr>
        <p:spPr>
          <a:xfrm>
            <a:off x="474148" y="2730500"/>
            <a:ext cx="16391967" cy="6299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extLst>
      <p:ext uri="{BB962C8B-B14F-4D97-AF65-F5344CB8AC3E}">
        <p14:creationId xmlns:p14="http://schemas.microsoft.com/office/powerpoint/2010/main" val="325899690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5" r:id="rId10"/>
    <p:sldLayoutId id="2147483723" r:id="rId11"/>
    <p:sldLayoutId id="2147483724" r:id="rId12"/>
  </p:sldLayoutIdLst>
  <p:transition spd="med"/>
  <p:txStyles>
    <p:title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p:titleStyle>
    <p:body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652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493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23.em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emf"/><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emf"/><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criticalcarenutrition.com/" TargetMode="Externa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60.emf"/><Relationship Id="rId4" Type="http://schemas.openxmlformats.org/officeDocument/2006/relationships/package" Target="../embeddings/Microsoft_Word_Document1.docx"/></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2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251223" y="2411914"/>
            <a:ext cx="17842710" cy="2437783"/>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lang="en-CA" sz="5867" b="1" spc="-67" dirty="0" smtClean="0">
                <a:solidFill>
                  <a:srgbClr val="0052E2"/>
                </a:solidFill>
                <a:latin typeface="Avenir Next Condensed"/>
                <a:ea typeface="Avenir Next Condensed"/>
                <a:cs typeface="Avenir Next Condensed"/>
                <a:sym typeface="Avenir Next Condensed"/>
              </a:rPr>
              <a:t>Optimal Protein Dosing:</a:t>
            </a:r>
          </a:p>
          <a:p>
            <a:pPr lvl="0">
              <a:lnSpc>
                <a:spcPct val="90000"/>
              </a:lnSpc>
              <a:defRPr sz="1800">
                <a:solidFill>
                  <a:srgbClr val="000000"/>
                </a:solidFill>
              </a:defRPr>
            </a:pPr>
            <a:endParaRPr lang="en-CA" sz="5867" b="1" spc="-67" dirty="0" smtClean="0">
              <a:solidFill>
                <a:srgbClr val="0052E2"/>
              </a:solidFill>
              <a:latin typeface="Avenir Next Condensed"/>
              <a:ea typeface="Avenir Next Condensed"/>
              <a:cs typeface="Avenir Next Condensed"/>
              <a:sym typeface="Avenir Next Condensed"/>
            </a:endParaRPr>
          </a:p>
          <a:p>
            <a:pPr lvl="0">
              <a:lnSpc>
                <a:spcPct val="90000"/>
              </a:lnSpc>
              <a:defRPr sz="1800">
                <a:solidFill>
                  <a:srgbClr val="000000"/>
                </a:solidFill>
              </a:defRPr>
            </a:pPr>
            <a:r>
              <a:rPr lang="en-CA" sz="5867" b="1" spc="-67" dirty="0" smtClean="0">
                <a:solidFill>
                  <a:srgbClr val="0052E2"/>
                </a:solidFill>
                <a:latin typeface="Avenir Next Condensed"/>
                <a:ea typeface="Avenir Next Condensed"/>
                <a:cs typeface="Avenir Next Condensed"/>
                <a:sym typeface="Avenir Next Condensed"/>
              </a:rPr>
              <a:t>Restrictive or Liberal?</a:t>
            </a:r>
            <a:endParaRPr sz="5867" b="1" spc="-67" dirty="0">
              <a:solidFill>
                <a:srgbClr val="0052E2"/>
              </a:solidFill>
              <a:latin typeface="Avenir Next Condensed"/>
              <a:ea typeface="Avenir Next Condensed"/>
              <a:cs typeface="Avenir Next Condensed"/>
              <a:sym typeface="Avenir Next Condensed"/>
            </a:endParaRPr>
          </a:p>
        </p:txBody>
      </p:sp>
      <p:sp>
        <p:nvSpPr>
          <p:cNvPr id="40" name="Shape 40"/>
          <p:cNvSpPr/>
          <p:nvPr/>
        </p:nvSpPr>
        <p:spPr>
          <a:xfrm>
            <a:off x="5120814" y="6133392"/>
            <a:ext cx="7098635" cy="2106756"/>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lvl="0">
              <a:lnSpc>
                <a:spcPct val="150000"/>
              </a:lnSpc>
              <a:defRPr sz="1800">
                <a:solidFill>
                  <a:srgbClr val="000000"/>
                </a:solidFill>
              </a:defRPr>
            </a:pPr>
            <a:r>
              <a:rPr sz="3200" b="1" dirty="0">
                <a:latin typeface="Avenir Book"/>
                <a:ea typeface="Avenir Book"/>
                <a:cs typeface="Avenir Book"/>
                <a:sym typeface="Avenir Book"/>
              </a:rPr>
              <a:t>Daren K. Heyland</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Professor of Medicine</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Queens University, Kingston General Hospital</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Kingston, ON Canada</a:t>
            </a:r>
          </a:p>
        </p:txBody>
      </p:sp>
      <p:sp>
        <p:nvSpPr>
          <p:cNvPr id="41" name="Shape 41"/>
          <p:cNvSpPr/>
          <p:nvPr/>
        </p:nvSpPr>
        <p:spPr>
          <a:xfrm>
            <a:off x="3365384" y="5403286"/>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42" name="image2.png"/>
          <p:cNvPicPr/>
          <p:nvPr/>
        </p:nvPicPr>
        <p:blipFill>
          <a:blip r:embed="rId3">
            <a:extLst/>
          </a:blip>
          <a:stretch>
            <a:fillRect/>
          </a:stretch>
        </p:blipFill>
        <p:spPr>
          <a:xfrm>
            <a:off x="6777098" y="83846"/>
            <a:ext cx="3786066" cy="10112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514519"/>
            <a:ext cx="14995052" cy="1323439"/>
          </a:xfrm>
          <a:prstGeom prst="rect">
            <a:avLst/>
          </a:prstGeom>
          <a:noFill/>
        </p:spPr>
        <p:txBody>
          <a:bodyPr wrap="square" rtlCol="0">
            <a:spAutoFit/>
          </a:bodyPr>
          <a:lstStyle/>
          <a:p>
            <a:pPr algn="ctr"/>
            <a:r>
              <a:rPr lang="en-CA" sz="4000" dirty="0">
                <a:solidFill>
                  <a:srgbClr val="0000FF"/>
                </a:solidFill>
                <a:latin typeface="Avenir Next Condensed"/>
              </a:rPr>
              <a:t>What is the evidence that exogenously administered amino acids/protein favorably impacts muscle </a:t>
            </a:r>
            <a:r>
              <a:rPr lang="en-CA" sz="4000" dirty="0" smtClean="0">
                <a:solidFill>
                  <a:srgbClr val="0000FF"/>
                </a:solidFill>
                <a:latin typeface="Avenir Next Condensed"/>
              </a:rPr>
              <a:t>mass and function?</a:t>
            </a:r>
            <a:endParaRPr lang="en-CA" sz="4000" dirty="0">
              <a:solidFill>
                <a:srgbClr val="0000FF"/>
              </a:solidFill>
              <a:latin typeface="Avenir Next Condensed"/>
            </a:endParaRPr>
          </a:p>
        </p:txBody>
      </p:sp>
      <p:pic>
        <p:nvPicPr>
          <p:cNvPr id="3" name="image2.png"/>
          <p:cNvPicPr/>
          <p:nvPr/>
        </p:nvPicPr>
        <p:blipFill>
          <a:blip r:embed="rId2">
            <a:extLst/>
          </a:blip>
          <a:stretch>
            <a:fillRect/>
          </a:stretch>
        </p:blipFill>
        <p:spPr>
          <a:xfrm>
            <a:off x="80229" y="183616"/>
            <a:ext cx="1829909" cy="661807"/>
          </a:xfrm>
          <a:prstGeom prst="rect">
            <a:avLst/>
          </a:prstGeom>
          <a:ln w="12700">
            <a:miter lim="400000"/>
          </a:ln>
        </p:spPr>
      </p:pic>
      <p:pic>
        <p:nvPicPr>
          <p:cNvPr id="4" name="Picture 3"/>
          <p:cNvPicPr>
            <a:picLocks noChangeAspect="1"/>
          </p:cNvPicPr>
          <p:nvPr/>
        </p:nvPicPr>
        <p:blipFill>
          <a:blip r:embed="rId3"/>
          <a:stretch>
            <a:fillRect/>
          </a:stretch>
        </p:blipFill>
        <p:spPr>
          <a:xfrm>
            <a:off x="8731405" y="2168860"/>
            <a:ext cx="7426711" cy="6548113"/>
          </a:xfrm>
          <a:prstGeom prst="rect">
            <a:avLst/>
          </a:prstGeom>
        </p:spPr>
      </p:pic>
      <p:sp>
        <p:nvSpPr>
          <p:cNvPr id="5" name="TextBox 4"/>
          <p:cNvSpPr txBox="1"/>
          <p:nvPr/>
        </p:nvSpPr>
        <p:spPr>
          <a:xfrm>
            <a:off x="278780" y="2780883"/>
            <a:ext cx="8363416"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RCT of 119 ICU patients requiring PN</a:t>
            </a:r>
          </a:p>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CA" dirty="0" smtClean="0"/>
              <a:t>Randomized to 0.8 gram/kg/day vs.  1.2 grams/kg/day IV aa </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
        <p:nvSpPr>
          <p:cNvPr id="6" name="TextBox 5"/>
          <p:cNvSpPr txBox="1"/>
          <p:nvPr/>
        </p:nvSpPr>
        <p:spPr>
          <a:xfrm>
            <a:off x="13002323" y="8832431"/>
            <a:ext cx="43379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err="1" smtClean="0">
                <a:ln>
                  <a:noFill/>
                </a:ln>
                <a:solidFill>
                  <a:srgbClr val="535353"/>
                </a:solidFill>
                <a:effectLst/>
                <a:uFillTx/>
                <a:latin typeface="+mn-lt"/>
                <a:ea typeface="+mn-ea"/>
                <a:cs typeface="+mn-cs"/>
                <a:sym typeface="Helvetica"/>
              </a:rPr>
              <a:t>Ferrie</a:t>
            </a:r>
            <a:r>
              <a:rPr kumimoji="0" lang="en-CA" sz="3600" b="0" i="0" u="none" strike="noStrike" cap="none" spc="0" normalizeH="0" baseline="0" dirty="0" smtClean="0">
                <a:ln>
                  <a:noFill/>
                </a:ln>
                <a:solidFill>
                  <a:srgbClr val="535353"/>
                </a:solidFill>
                <a:effectLst/>
                <a:uFillTx/>
                <a:latin typeface="+mn-lt"/>
                <a:ea typeface="+mn-ea"/>
                <a:cs typeface="+mn-cs"/>
                <a:sym typeface="Helvetica"/>
              </a:rPr>
              <a:t> JPEN 2016</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53174556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514519"/>
            <a:ext cx="14995052" cy="1323439"/>
          </a:xfrm>
          <a:prstGeom prst="rect">
            <a:avLst/>
          </a:prstGeom>
          <a:noFill/>
        </p:spPr>
        <p:txBody>
          <a:bodyPr wrap="square" rtlCol="0">
            <a:spAutoFit/>
          </a:bodyPr>
          <a:lstStyle/>
          <a:p>
            <a:pPr algn="ctr"/>
            <a:r>
              <a:rPr lang="en-CA" sz="4000" dirty="0">
                <a:solidFill>
                  <a:srgbClr val="0000FF"/>
                </a:solidFill>
                <a:latin typeface="Avenir Next Condensed"/>
              </a:rPr>
              <a:t>What is the evidence that exogenously administered amino acids/protein favorably impacts muscle </a:t>
            </a:r>
            <a:r>
              <a:rPr lang="en-CA" sz="4000" dirty="0" smtClean="0">
                <a:solidFill>
                  <a:srgbClr val="0000FF"/>
                </a:solidFill>
                <a:latin typeface="Avenir Next Condensed"/>
              </a:rPr>
              <a:t>mass and function?</a:t>
            </a:r>
            <a:endParaRPr lang="en-CA" sz="4000" dirty="0">
              <a:solidFill>
                <a:srgbClr val="0000FF"/>
              </a:solidFill>
              <a:latin typeface="Avenir Next Condensed"/>
            </a:endParaRPr>
          </a:p>
        </p:txBody>
      </p:sp>
      <p:pic>
        <p:nvPicPr>
          <p:cNvPr id="3" name="image2.png"/>
          <p:cNvPicPr/>
          <p:nvPr/>
        </p:nvPicPr>
        <p:blipFill>
          <a:blip r:embed="rId2">
            <a:extLst/>
          </a:blip>
          <a:stretch>
            <a:fillRect/>
          </a:stretch>
        </p:blipFill>
        <p:spPr>
          <a:xfrm>
            <a:off x="80229" y="183616"/>
            <a:ext cx="1829909" cy="661807"/>
          </a:xfrm>
          <a:prstGeom prst="rect">
            <a:avLst/>
          </a:prstGeom>
          <a:ln w="12700">
            <a:miter lim="400000"/>
          </a:ln>
        </p:spPr>
      </p:pic>
      <p:sp>
        <p:nvSpPr>
          <p:cNvPr id="6" name="TextBox 5"/>
          <p:cNvSpPr txBox="1"/>
          <p:nvPr/>
        </p:nvSpPr>
        <p:spPr>
          <a:xfrm>
            <a:off x="13002323" y="8832431"/>
            <a:ext cx="43379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err="1" smtClean="0">
                <a:ln>
                  <a:noFill/>
                </a:ln>
                <a:solidFill>
                  <a:srgbClr val="535353"/>
                </a:solidFill>
                <a:effectLst/>
                <a:uFillTx/>
                <a:latin typeface="+mn-lt"/>
                <a:ea typeface="+mn-ea"/>
                <a:cs typeface="+mn-cs"/>
                <a:sym typeface="Helvetica"/>
              </a:rPr>
              <a:t>Ferrie</a:t>
            </a:r>
            <a:r>
              <a:rPr kumimoji="0" lang="en-CA" sz="3600" b="0" i="0" u="none" strike="noStrike" cap="none" spc="0" normalizeH="0" baseline="0" dirty="0" smtClean="0">
                <a:ln>
                  <a:noFill/>
                </a:ln>
                <a:solidFill>
                  <a:srgbClr val="535353"/>
                </a:solidFill>
                <a:effectLst/>
                <a:uFillTx/>
                <a:latin typeface="+mn-lt"/>
                <a:ea typeface="+mn-ea"/>
                <a:cs typeface="+mn-cs"/>
                <a:sym typeface="Helvetica"/>
              </a:rPr>
              <a:t> JPEN 2016</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pic>
        <p:nvPicPr>
          <p:cNvPr id="7" name="Picture 6"/>
          <p:cNvPicPr>
            <a:picLocks noChangeAspect="1"/>
          </p:cNvPicPr>
          <p:nvPr/>
        </p:nvPicPr>
        <p:blipFill>
          <a:blip r:embed="rId3"/>
          <a:stretch>
            <a:fillRect/>
          </a:stretch>
        </p:blipFill>
        <p:spPr>
          <a:xfrm>
            <a:off x="1910138" y="3142649"/>
            <a:ext cx="12850121" cy="2400020"/>
          </a:xfrm>
          <a:prstGeom prst="rect">
            <a:avLst/>
          </a:prstGeom>
        </p:spPr>
      </p:pic>
      <p:pic>
        <p:nvPicPr>
          <p:cNvPr id="8" name="Picture 7"/>
          <p:cNvPicPr>
            <a:picLocks noChangeAspect="1"/>
          </p:cNvPicPr>
          <p:nvPr/>
        </p:nvPicPr>
        <p:blipFill>
          <a:blip r:embed="rId4"/>
          <a:stretch>
            <a:fillRect/>
          </a:stretch>
        </p:blipFill>
        <p:spPr>
          <a:xfrm>
            <a:off x="1910137" y="5542669"/>
            <a:ext cx="12850121" cy="1673989"/>
          </a:xfrm>
          <a:prstGeom prst="rect">
            <a:avLst/>
          </a:prstGeom>
        </p:spPr>
      </p:pic>
      <p:sp>
        <p:nvSpPr>
          <p:cNvPr id="9" name="TextBox 8"/>
          <p:cNvSpPr txBox="1"/>
          <p:nvPr/>
        </p:nvSpPr>
        <p:spPr>
          <a:xfrm>
            <a:off x="2910468" y="8057754"/>
            <a:ext cx="969041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No impact on LOS</a:t>
            </a:r>
            <a:r>
              <a:rPr kumimoji="0" lang="en-CA" sz="3600" b="0" i="0" u="none" strike="noStrike" cap="none" spc="0" normalizeH="0" dirty="0" smtClean="0">
                <a:ln>
                  <a:noFill/>
                </a:ln>
                <a:solidFill>
                  <a:srgbClr val="535353"/>
                </a:solidFill>
                <a:effectLst/>
                <a:uFillTx/>
                <a:latin typeface="+mn-lt"/>
                <a:ea typeface="+mn-ea"/>
                <a:cs typeface="+mn-cs"/>
                <a:sym typeface="Helvetica"/>
              </a:rPr>
              <a:t> or mortality</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19163094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331" y="1446334"/>
            <a:ext cx="12293600" cy="1913022"/>
          </a:xfrm>
        </p:spPr>
        <p:txBody>
          <a:bodyPr>
            <a:normAutofit/>
          </a:bodyPr>
          <a:lstStyle/>
          <a:p>
            <a:r>
              <a:rPr lang="en-CA" sz="4000" b="1" cap="none" dirty="0">
                <a:solidFill>
                  <a:srgbClr val="0052E2"/>
                </a:solidFill>
                <a:latin typeface="Avenir Next Condensed"/>
                <a:cs typeface="Arial" panose="020B0604020202020204" pitchFamily="34" charset="0"/>
              </a:rPr>
              <a:t>Systematic Review of RCTs of </a:t>
            </a:r>
            <a:br>
              <a:rPr lang="en-CA" sz="4000" b="1" cap="none" dirty="0">
                <a:solidFill>
                  <a:srgbClr val="0052E2"/>
                </a:solidFill>
                <a:latin typeface="Avenir Next Condensed"/>
                <a:cs typeface="Arial" panose="020B0604020202020204" pitchFamily="34" charset="0"/>
              </a:rPr>
            </a:br>
            <a:r>
              <a:rPr lang="en-CA" sz="4000" b="1" cap="none" dirty="0">
                <a:solidFill>
                  <a:srgbClr val="0052E2"/>
                </a:solidFill>
                <a:latin typeface="Avenir Next Condensed"/>
                <a:cs typeface="Arial" panose="020B0604020202020204" pitchFamily="34" charset="0"/>
              </a:rPr>
              <a:t>High vs. Low Dose Protein</a:t>
            </a:r>
            <a:endParaRPr lang="en-CA" sz="4000" b="1" cap="none" dirty="0">
              <a:solidFill>
                <a:srgbClr val="0052E2"/>
              </a:solidFill>
              <a:latin typeface="Avenir Next Condensed"/>
            </a:endParaRPr>
          </a:p>
        </p:txBody>
      </p:sp>
      <p:pic>
        <p:nvPicPr>
          <p:cNvPr id="4" name="Picture 3"/>
          <p:cNvPicPr/>
          <p:nvPr/>
        </p:nvPicPr>
        <p:blipFill>
          <a:blip r:embed="rId2"/>
          <a:stretch>
            <a:fillRect/>
          </a:stretch>
        </p:blipFill>
        <p:spPr>
          <a:xfrm>
            <a:off x="2532917" y="4076670"/>
            <a:ext cx="12284015" cy="4433978"/>
          </a:xfrm>
          <a:prstGeom prst="rect">
            <a:avLst/>
          </a:prstGeom>
          <a:ln>
            <a:noFill/>
          </a:ln>
          <a:effectLst>
            <a:outerShdw blurRad="292100" dist="139700" dir="2700000" algn="tl" rotWithShape="0">
              <a:srgbClr val="333333">
                <a:alpha val="65000"/>
              </a:srgbClr>
            </a:outerShdw>
          </a:effectLst>
        </p:spPr>
      </p:pic>
      <p:sp>
        <p:nvSpPr>
          <p:cNvPr id="6" name="Shape 72"/>
          <p:cNvSpPr/>
          <p:nvPr/>
        </p:nvSpPr>
        <p:spPr>
          <a:xfrm>
            <a:off x="3234216" y="3584392"/>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7" name="CCNLogo.png"/>
          <p:cNvPicPr/>
          <p:nvPr/>
        </p:nvPicPr>
        <p:blipFill>
          <a:blip r:embed="rId3">
            <a:extLst/>
          </a:blip>
          <a:stretch>
            <a:fillRect/>
          </a:stretch>
        </p:blipFill>
        <p:spPr>
          <a:xfrm>
            <a:off x="588672" y="317400"/>
            <a:ext cx="2370209" cy="1128934"/>
          </a:xfrm>
          <a:prstGeom prst="rect">
            <a:avLst/>
          </a:prstGeom>
          <a:ln w="12700">
            <a:miter lim="400000"/>
          </a:ln>
        </p:spPr>
      </p:pic>
    </p:spTree>
    <p:extLst>
      <p:ext uri="{BB962C8B-B14F-4D97-AF65-F5344CB8AC3E}">
        <p14:creationId xmlns:p14="http://schemas.microsoft.com/office/powerpoint/2010/main" val="399142490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265" y="4019096"/>
            <a:ext cx="12360360" cy="3969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9375" y="2025384"/>
            <a:ext cx="12244140" cy="1142749"/>
          </a:xfrm>
          <a:prstGeom prst="rect">
            <a:avLst/>
          </a:prstGeom>
          <a:noFill/>
        </p:spPr>
        <p:txBody>
          <a:bodyPr wrap="square" rtlCol="0">
            <a:spAutoFit/>
          </a:bodyPr>
          <a:lstStyle/>
          <a:p>
            <a:r>
              <a:rPr lang="en-CA" sz="3413" b="1" dirty="0">
                <a:solidFill>
                  <a:srgbClr val="0052E2"/>
                </a:solidFill>
                <a:latin typeface="Avenir Next Condensed"/>
                <a:sym typeface="Gill Sans Light"/>
              </a:rPr>
              <a:t>What is the evidence that exogenously administered amino acids/protein favorably impacts clinical outcomes?</a:t>
            </a:r>
          </a:p>
        </p:txBody>
      </p:sp>
      <p:sp>
        <p:nvSpPr>
          <p:cNvPr id="5" name="Shape 72"/>
          <p:cNvSpPr/>
          <p:nvPr/>
        </p:nvSpPr>
        <p:spPr>
          <a:xfrm>
            <a:off x="3091261" y="3459918"/>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7" name="CCNLogo.png"/>
          <p:cNvPicPr/>
          <p:nvPr/>
        </p:nvPicPr>
        <p:blipFill>
          <a:blip r:embed="rId3">
            <a:extLst/>
          </a:blip>
          <a:stretch>
            <a:fillRect/>
          </a:stretch>
        </p:blipFill>
        <p:spPr>
          <a:xfrm>
            <a:off x="223255" y="159371"/>
            <a:ext cx="2370209" cy="1128934"/>
          </a:xfrm>
          <a:prstGeom prst="rect">
            <a:avLst/>
          </a:prstGeom>
          <a:ln w="12700">
            <a:miter lim="400000"/>
          </a:ln>
        </p:spPr>
      </p:pic>
    </p:spTree>
    <p:extLst>
      <p:ext uri="{BB962C8B-B14F-4D97-AF65-F5344CB8AC3E}">
        <p14:creationId xmlns:p14="http://schemas.microsoft.com/office/powerpoint/2010/main" val="101066510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917047" y="1648474"/>
            <a:ext cx="11490937" cy="857343"/>
          </a:xfrm>
        </p:spPr>
        <p:txBody>
          <a:bodyPr>
            <a:noAutofit/>
          </a:bodyPr>
          <a:lstStyle/>
          <a:p>
            <a:r>
              <a:rPr lang="en-CA" altLang="en-US" sz="3600" b="1" cap="none" dirty="0">
                <a:solidFill>
                  <a:srgbClr val="0052E2"/>
                </a:solidFill>
                <a:latin typeface="Avenir Next Condensed"/>
              </a:rPr>
              <a:t>Impact</a:t>
            </a:r>
            <a:r>
              <a:rPr lang="en-CA" altLang="en-US" sz="3600" b="1" dirty="0">
                <a:solidFill>
                  <a:srgbClr val="0052E2"/>
                </a:solidFill>
                <a:latin typeface="Avenir Next Condensed"/>
              </a:rPr>
              <a:t> </a:t>
            </a:r>
            <a:r>
              <a:rPr lang="en-CA" altLang="en-US" sz="3600" b="1" cap="none" dirty="0">
                <a:solidFill>
                  <a:srgbClr val="0052E2"/>
                </a:solidFill>
                <a:latin typeface="Avenir Next Condensed"/>
              </a:rPr>
              <a:t>of Protein Intake on 60-day Mortality</a:t>
            </a:r>
          </a:p>
        </p:txBody>
      </p:sp>
      <p:graphicFrame>
        <p:nvGraphicFramePr>
          <p:cNvPr id="4" name="Table 3"/>
          <p:cNvGraphicFramePr>
            <a:graphicFrameLocks noGrp="1"/>
          </p:cNvGraphicFramePr>
          <p:nvPr>
            <p:extLst>
              <p:ext uri="{D42A27DB-BD31-4B8C-83A1-F6EECF244321}">
                <p14:modId xmlns:p14="http://schemas.microsoft.com/office/powerpoint/2010/main" val="3253786773"/>
              </p:ext>
            </p:extLst>
          </p:nvPr>
        </p:nvGraphicFramePr>
        <p:xfrm>
          <a:off x="3271913" y="3531989"/>
          <a:ext cx="10314667" cy="4422196"/>
        </p:xfrm>
        <a:graphic>
          <a:graphicData uri="http://schemas.openxmlformats.org/drawingml/2006/table">
            <a:tbl>
              <a:tblPr firstRow="1" firstCol="1" bandRow="1">
                <a:tableStyleId>{5C22544A-7EE6-4342-B048-85BDC9FD1C3A}</a:tableStyleId>
              </a:tblPr>
              <a:tblGrid>
                <a:gridCol w="3435604">
                  <a:extLst>
                    <a:ext uri="{9D8B030D-6E8A-4147-A177-3AD203B41FA5}">
                      <a16:colId xmlns="" xmlns:a16="http://schemas.microsoft.com/office/drawing/2014/main" val="20000"/>
                    </a:ext>
                  </a:extLst>
                </a:gridCol>
                <a:gridCol w="473352">
                  <a:extLst>
                    <a:ext uri="{9D8B030D-6E8A-4147-A177-3AD203B41FA5}">
                      <a16:colId xmlns="" xmlns:a16="http://schemas.microsoft.com/office/drawing/2014/main" val="20001"/>
                    </a:ext>
                  </a:extLst>
                </a:gridCol>
                <a:gridCol w="2961671">
                  <a:extLst>
                    <a:ext uri="{9D8B030D-6E8A-4147-A177-3AD203B41FA5}">
                      <a16:colId xmlns="" xmlns:a16="http://schemas.microsoft.com/office/drawing/2014/main" val="20002"/>
                    </a:ext>
                  </a:extLst>
                </a:gridCol>
                <a:gridCol w="3444040">
                  <a:extLst>
                    <a:ext uri="{9D8B030D-6E8A-4147-A177-3AD203B41FA5}">
                      <a16:colId xmlns="" xmlns:a16="http://schemas.microsoft.com/office/drawing/2014/main" val="20003"/>
                    </a:ext>
                  </a:extLst>
                </a:gridCol>
              </a:tblGrid>
              <a:tr h="337187">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gridSpan="3">
                  <a:txBody>
                    <a:bodyPr/>
                    <a:lstStyle/>
                    <a:p>
                      <a:pPr algn="ctr">
                        <a:lnSpc>
                          <a:spcPct val="115000"/>
                        </a:lnSpc>
                        <a:spcAft>
                          <a:spcPts val="0"/>
                        </a:spcAft>
                      </a:pPr>
                      <a:r>
                        <a:rPr lang="en-US" sz="2400" dirty="0">
                          <a:solidFill>
                            <a:schemeClr val="tx1"/>
                          </a:solidFill>
                          <a:effectLst/>
                        </a:rPr>
                        <a:t>Patients in ICU ≥ 4 d</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0000"/>
                  </a:ext>
                </a:extLst>
              </a:tr>
              <a:tr h="686359">
                <a:tc>
                  <a:txBody>
                    <a:bodyPr/>
                    <a:lstStyle/>
                    <a:p>
                      <a:pPr algn="ctr">
                        <a:lnSpc>
                          <a:spcPct val="115000"/>
                        </a:lnSpc>
                        <a:spcAft>
                          <a:spcPts val="0"/>
                        </a:spcAft>
                      </a:pPr>
                      <a:r>
                        <a:rPr lang="en-US" sz="2400" dirty="0">
                          <a:solidFill>
                            <a:schemeClr val="tx1"/>
                          </a:solidFill>
                          <a:effectLst/>
                        </a:rPr>
                        <a:t>Variable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gridSpan="3">
                  <a:txBody>
                    <a:bodyPr/>
                    <a:lstStyle/>
                    <a:p>
                      <a:pPr algn="ctr">
                        <a:lnSpc>
                          <a:spcPct val="115000"/>
                        </a:lnSpc>
                        <a:spcAft>
                          <a:spcPts val="0"/>
                        </a:spcAft>
                      </a:pPr>
                      <a:r>
                        <a:rPr lang="en-US" sz="2400" dirty="0">
                          <a:solidFill>
                            <a:schemeClr val="tx1"/>
                          </a:solidFill>
                          <a:effectLst/>
                        </a:rPr>
                        <a:t>60-Day Mortality, Odds Ratio  (95% CI)</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0001"/>
                  </a:ext>
                </a:extLst>
              </a:tr>
              <a:tr h="478429">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Adjusted¹</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Adjusted²</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2"/>
                  </a:ext>
                </a:extLst>
              </a:tr>
              <a:tr h="1418392">
                <a:tc>
                  <a:txBody>
                    <a:bodyPr/>
                    <a:lstStyle/>
                    <a:p>
                      <a:pPr algn="ctr">
                        <a:lnSpc>
                          <a:spcPct val="115000"/>
                        </a:lnSpc>
                        <a:spcAft>
                          <a:spcPts val="0"/>
                        </a:spcAft>
                      </a:pPr>
                      <a:r>
                        <a:rPr lang="en-US" sz="2400" dirty="0">
                          <a:solidFill>
                            <a:schemeClr val="tx1"/>
                          </a:solidFill>
                          <a:effectLst/>
                        </a:rPr>
                        <a:t>Protein Intake (Delivery </a:t>
                      </a:r>
                      <a:r>
                        <a:rPr lang="en-US" sz="2400" u="sng" dirty="0">
                          <a:solidFill>
                            <a:schemeClr val="tx1"/>
                          </a:solidFill>
                          <a:effectLst/>
                        </a:rPr>
                        <a:t>&gt;</a:t>
                      </a:r>
                      <a:r>
                        <a:rPr lang="en-US" sz="2400" dirty="0">
                          <a:solidFill>
                            <a:schemeClr val="tx1"/>
                          </a:solidFill>
                          <a:effectLst/>
                        </a:rPr>
                        <a:t> 80% of prescribed vs. &lt; 80%)</a:t>
                      </a:r>
                      <a:r>
                        <a:rPr lang="en-US" sz="2400" u="sng"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0.61</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0.47, 0.818</a:t>
                      </a:r>
                      <a:r>
                        <a:rPr lang="en-US" sz="2400" dirty="0">
                          <a:solidFill>
                            <a:schemeClr val="tx1"/>
                          </a:solidFill>
                          <a:effectLst/>
                        </a:rPr>
                        <a:t>)</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0.66</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0.50, </a:t>
                      </a:r>
                      <a:r>
                        <a:rPr lang="en-US" sz="2400" dirty="0">
                          <a:solidFill>
                            <a:schemeClr val="tx1"/>
                          </a:solidFill>
                          <a:effectLst/>
                        </a:rPr>
                        <a:t>0.88)</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3"/>
                  </a:ext>
                </a:extLst>
              </a:tr>
              <a:tr h="1418392">
                <a:tc>
                  <a:txBody>
                    <a:bodyPr/>
                    <a:lstStyle/>
                    <a:p>
                      <a:pPr algn="ctr">
                        <a:lnSpc>
                          <a:spcPct val="115000"/>
                        </a:lnSpc>
                        <a:spcAft>
                          <a:spcPts val="0"/>
                        </a:spcAft>
                      </a:pPr>
                      <a:r>
                        <a:rPr lang="en-US" sz="2400" dirty="0">
                          <a:solidFill>
                            <a:schemeClr val="tx1"/>
                          </a:solidFill>
                          <a:effectLst/>
                        </a:rPr>
                        <a:t>Energy Intake (Delivery </a:t>
                      </a:r>
                      <a:r>
                        <a:rPr lang="en-US" sz="2400" u="sng" dirty="0">
                          <a:solidFill>
                            <a:schemeClr val="tx1"/>
                          </a:solidFill>
                          <a:effectLst/>
                        </a:rPr>
                        <a:t>&gt;</a:t>
                      </a:r>
                      <a:r>
                        <a:rPr lang="en-US" sz="2400" dirty="0">
                          <a:solidFill>
                            <a:schemeClr val="tx1"/>
                          </a:solidFill>
                          <a:effectLst/>
                        </a:rPr>
                        <a:t> 80% vs. &lt; 80% of Prescribed)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baseline="300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0.71</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0.56, 0.89</a:t>
                      </a:r>
                      <a:r>
                        <a:rPr lang="en-US" sz="2400" dirty="0">
                          <a:solidFill>
                            <a:schemeClr val="tx1"/>
                          </a:solidFill>
                          <a:effectLst/>
                        </a:rPr>
                        <a:t>)</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0.88</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0.70, </a:t>
                      </a:r>
                      <a:r>
                        <a:rPr lang="en-US" sz="2400" dirty="0">
                          <a:solidFill>
                            <a:schemeClr val="tx1"/>
                          </a:solidFill>
                          <a:effectLst/>
                        </a:rPr>
                        <a:t>1.11)</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4"/>
                  </a:ext>
                </a:extLst>
              </a:tr>
            </a:tbl>
          </a:graphicData>
        </a:graphic>
      </p:graphicFrame>
      <p:sp>
        <p:nvSpPr>
          <p:cNvPr id="40992" name="TextBox 5"/>
          <p:cNvSpPr txBox="1">
            <a:spLocks noChangeArrowheads="1"/>
          </p:cNvSpPr>
          <p:nvPr/>
        </p:nvSpPr>
        <p:spPr bwMode="auto">
          <a:xfrm>
            <a:off x="3254659" y="8129544"/>
            <a:ext cx="105056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solidFill>
                  <a:srgbClr val="340053"/>
                </a:solidFill>
                <a:latin typeface="Arial" panose="020B0604020202020204" pitchFamily="34" charset="0"/>
                <a:sym typeface="Gill Sans Light"/>
              </a:rPr>
              <a:t>¹ Adjusted for BMI, Gender, Admission Type, Age, Evaluable Days, APACHE II Score, SOFA Score</a:t>
            </a:r>
            <a:endParaRPr lang="en-CA" altLang="en-US" sz="1600" dirty="0">
              <a:solidFill>
                <a:srgbClr val="340053"/>
              </a:solidFill>
              <a:latin typeface="Arial" panose="020B0604020202020204" pitchFamily="34" charset="0"/>
              <a:sym typeface="Gill Sans Light"/>
            </a:endParaRPr>
          </a:p>
          <a:p>
            <a:pPr>
              <a:spcBef>
                <a:spcPct val="0"/>
              </a:spcBef>
              <a:buFontTx/>
              <a:buNone/>
            </a:pPr>
            <a:r>
              <a:rPr lang="en-US" altLang="en-US" sz="1600" dirty="0">
                <a:solidFill>
                  <a:srgbClr val="340053"/>
                </a:solidFill>
                <a:latin typeface="Arial" panose="020B0604020202020204" pitchFamily="34" charset="0"/>
                <a:sym typeface="Gill Sans Light"/>
              </a:rPr>
              <a:t>² Adjusted for all in model 1 plus for calories and protein</a:t>
            </a:r>
            <a:endParaRPr lang="en-CA" altLang="en-US" sz="1600" dirty="0">
              <a:solidFill>
                <a:srgbClr val="340053"/>
              </a:solidFill>
              <a:latin typeface="Arial" panose="020B0604020202020204" pitchFamily="34" charset="0"/>
              <a:sym typeface="Gill Sans Light"/>
            </a:endParaRPr>
          </a:p>
          <a:p>
            <a:pPr>
              <a:spcBef>
                <a:spcPct val="0"/>
              </a:spcBef>
              <a:buFontTx/>
              <a:buNone/>
            </a:pPr>
            <a:endParaRPr lang="en-CA" altLang="en-US" sz="1600" dirty="0">
              <a:solidFill>
                <a:srgbClr val="340053"/>
              </a:solidFill>
              <a:latin typeface="Arial" panose="020B0604020202020204" pitchFamily="34" charset="0"/>
              <a:sym typeface="Gill Sans Light"/>
            </a:endParaRPr>
          </a:p>
        </p:txBody>
      </p:sp>
      <p:sp>
        <p:nvSpPr>
          <p:cNvPr id="40993" name="TextBox 3"/>
          <p:cNvSpPr txBox="1">
            <a:spLocks noChangeArrowheads="1"/>
          </p:cNvSpPr>
          <p:nvPr/>
        </p:nvSpPr>
        <p:spPr bwMode="auto">
          <a:xfrm>
            <a:off x="11154127" y="8869596"/>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rgbClr val="5A5F5E"/>
                </a:solidFill>
                <a:latin typeface="Arial" panose="020B0604020202020204" pitchFamily="34" charset="0"/>
                <a:sym typeface="Gill Sans Light"/>
              </a:rPr>
              <a:t>Nicolo JPEN 2015</a:t>
            </a:r>
          </a:p>
        </p:txBody>
      </p:sp>
      <p:sp>
        <p:nvSpPr>
          <p:cNvPr id="2" name="TextBox 1"/>
          <p:cNvSpPr txBox="1"/>
          <p:nvPr/>
        </p:nvSpPr>
        <p:spPr>
          <a:xfrm>
            <a:off x="3072212" y="2779995"/>
            <a:ext cx="1051436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altLang="en-US" sz="2800" dirty="0">
                <a:sym typeface="Gill Sans Light"/>
              </a:rPr>
              <a:t>Data from 2828 patients from 2013 International Nutrition Survey</a:t>
            </a:r>
          </a:p>
        </p:txBody>
      </p:sp>
      <p:pic>
        <p:nvPicPr>
          <p:cNvPr id="9" name="CCNLogo.png"/>
          <p:cNvPicPr/>
          <p:nvPr/>
        </p:nvPicPr>
        <p:blipFill>
          <a:blip r:embed="rId3">
            <a:extLst/>
          </a:blip>
          <a:stretch>
            <a:fillRect/>
          </a:stretch>
        </p:blipFill>
        <p:spPr>
          <a:xfrm>
            <a:off x="481162" y="194540"/>
            <a:ext cx="2249894" cy="894433"/>
          </a:xfrm>
          <a:prstGeom prst="rect">
            <a:avLst/>
          </a:prstGeom>
          <a:ln w="12700">
            <a:miter lim="400000"/>
          </a:ln>
        </p:spPr>
      </p:pic>
    </p:spTree>
    <p:extLst>
      <p:ext uri="{BB962C8B-B14F-4D97-AF65-F5344CB8AC3E}">
        <p14:creationId xmlns:p14="http://schemas.microsoft.com/office/powerpoint/2010/main" val="280671096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01158" y="1999716"/>
            <a:ext cx="12058281" cy="667406"/>
          </a:xfrm>
        </p:spPr>
        <p:txBody>
          <a:bodyPr>
            <a:normAutofit fontScale="90000"/>
          </a:bodyPr>
          <a:lstStyle/>
          <a:p>
            <a:r>
              <a:rPr lang="en-US" altLang="en-US" sz="3982" b="1" cap="none" dirty="0">
                <a:solidFill>
                  <a:srgbClr val="0052E2"/>
                </a:solidFill>
                <a:latin typeface="Avenir Next Condensed"/>
              </a:rPr>
              <a:t>Rate of Mortality Relative to </a:t>
            </a:r>
            <a:br>
              <a:rPr lang="en-US" altLang="en-US" sz="3982" b="1" cap="none" dirty="0">
                <a:solidFill>
                  <a:srgbClr val="0052E2"/>
                </a:solidFill>
                <a:latin typeface="Avenir Next Condensed"/>
              </a:rPr>
            </a:br>
            <a:r>
              <a:rPr lang="en-US" altLang="en-US" sz="3982" b="1" cap="none" dirty="0">
                <a:solidFill>
                  <a:srgbClr val="0052E2"/>
                </a:solidFill>
                <a:latin typeface="Avenir Next Condensed"/>
              </a:rPr>
              <a:t>Adequacy of Protein and Energy Intake Delivered</a:t>
            </a:r>
            <a:endParaRPr lang="en-CA" altLang="en-US" sz="3982" b="1" cap="none" dirty="0">
              <a:solidFill>
                <a:srgbClr val="0052E2"/>
              </a:solidFill>
              <a:latin typeface="Avenir Next Condensed"/>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211" y="3682952"/>
            <a:ext cx="6339840" cy="495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p:cNvSpPr txBox="1">
            <a:spLocks noChangeArrowheads="1"/>
          </p:cNvSpPr>
          <p:nvPr/>
        </p:nvSpPr>
        <p:spPr bwMode="auto">
          <a:xfrm>
            <a:off x="9774854" y="8682798"/>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rgbClr val="5A5F5E"/>
                </a:solidFill>
                <a:latin typeface="Arial" panose="020B0604020202020204" pitchFamily="34" charset="0"/>
                <a:sym typeface="Gill Sans Light"/>
              </a:rPr>
              <a:t>Heyland JPEN 2015</a:t>
            </a:r>
          </a:p>
        </p:txBody>
      </p:sp>
      <p:sp>
        <p:nvSpPr>
          <p:cNvPr id="2" name="Up Arrow 1"/>
          <p:cNvSpPr/>
          <p:nvPr/>
        </p:nvSpPr>
        <p:spPr>
          <a:xfrm>
            <a:off x="7941004" y="5361658"/>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3" name="TextBox 2"/>
          <p:cNvSpPr txBox="1"/>
          <p:nvPr/>
        </p:nvSpPr>
        <p:spPr>
          <a:xfrm>
            <a:off x="6944126" y="6162841"/>
            <a:ext cx="1886174" cy="1143005"/>
          </a:xfrm>
          <a:prstGeom prst="rect">
            <a:avLst/>
          </a:prstGeom>
          <a:noFill/>
        </p:spPr>
        <p:txBody>
          <a:bodyPr wrap="square" rtlCol="0">
            <a:spAutoFit/>
          </a:bodyPr>
          <a:lstStyle/>
          <a:p>
            <a:r>
              <a:rPr lang="en-CA" sz="2276" dirty="0">
                <a:solidFill>
                  <a:srgbClr val="340053"/>
                </a:solidFill>
                <a:sym typeface="Gill Sans Light"/>
              </a:rPr>
              <a:t>Current practice</a:t>
            </a:r>
          </a:p>
          <a:p>
            <a:r>
              <a:rPr lang="en-CA" sz="2276" dirty="0">
                <a:solidFill>
                  <a:srgbClr val="340053"/>
                </a:solidFill>
                <a:sym typeface="Gill Sans Light"/>
              </a:rPr>
              <a:t>0.7 gm/kg</a:t>
            </a:r>
          </a:p>
        </p:txBody>
      </p:sp>
      <p:sp>
        <p:nvSpPr>
          <p:cNvPr id="7" name="Up Arrow 6"/>
          <p:cNvSpPr/>
          <p:nvPr/>
        </p:nvSpPr>
        <p:spPr>
          <a:xfrm>
            <a:off x="9445879" y="5854119"/>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8" name="TextBox 7"/>
          <p:cNvSpPr txBox="1"/>
          <p:nvPr/>
        </p:nvSpPr>
        <p:spPr>
          <a:xfrm>
            <a:off x="8502791" y="6632882"/>
            <a:ext cx="1886174" cy="1143005"/>
          </a:xfrm>
          <a:prstGeom prst="rect">
            <a:avLst/>
          </a:prstGeom>
          <a:noFill/>
        </p:spPr>
        <p:txBody>
          <a:bodyPr wrap="square" rtlCol="0">
            <a:spAutoFit/>
          </a:bodyPr>
          <a:lstStyle/>
          <a:p>
            <a:r>
              <a:rPr lang="en-CA" sz="2276" dirty="0">
                <a:solidFill>
                  <a:srgbClr val="340053"/>
                </a:solidFill>
                <a:sym typeface="Gill Sans Light"/>
              </a:rPr>
              <a:t>Minimally acceptable</a:t>
            </a:r>
          </a:p>
          <a:p>
            <a:r>
              <a:rPr lang="en-CA" sz="2276" dirty="0">
                <a:solidFill>
                  <a:srgbClr val="340053"/>
                </a:solidFill>
                <a:sym typeface="Gill Sans Light"/>
              </a:rPr>
              <a:t> 1.2 gm/kg</a:t>
            </a:r>
          </a:p>
        </p:txBody>
      </p:sp>
      <p:sp>
        <p:nvSpPr>
          <p:cNvPr id="9" name="Up Arrow 8"/>
          <p:cNvSpPr/>
          <p:nvPr/>
        </p:nvSpPr>
        <p:spPr>
          <a:xfrm>
            <a:off x="11145586" y="6341801"/>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10" name="TextBox 9"/>
          <p:cNvSpPr txBox="1"/>
          <p:nvPr/>
        </p:nvSpPr>
        <p:spPr>
          <a:xfrm>
            <a:off x="10148709" y="7142983"/>
            <a:ext cx="1886174" cy="1143005"/>
          </a:xfrm>
          <a:prstGeom prst="rect">
            <a:avLst/>
          </a:prstGeom>
          <a:noFill/>
        </p:spPr>
        <p:txBody>
          <a:bodyPr wrap="square" rtlCol="0">
            <a:spAutoFit/>
          </a:bodyPr>
          <a:lstStyle/>
          <a:p>
            <a:r>
              <a:rPr lang="en-CA" sz="2276" dirty="0">
                <a:solidFill>
                  <a:srgbClr val="340053"/>
                </a:solidFill>
                <a:sym typeface="Gill Sans Light"/>
              </a:rPr>
              <a:t>Ideal practice?</a:t>
            </a:r>
          </a:p>
          <a:p>
            <a:r>
              <a:rPr lang="en-CA" sz="2276" dirty="0">
                <a:solidFill>
                  <a:srgbClr val="340053"/>
                </a:solidFill>
                <a:sym typeface="Gill Sans Light"/>
              </a:rPr>
              <a:t>&gt;1.5 gm/kg</a:t>
            </a:r>
          </a:p>
        </p:txBody>
      </p:sp>
      <p:sp>
        <p:nvSpPr>
          <p:cNvPr id="12" name="Shape 72"/>
          <p:cNvSpPr/>
          <p:nvPr/>
        </p:nvSpPr>
        <p:spPr>
          <a:xfrm>
            <a:off x="3243386" y="3193071"/>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14" name="CCNLogo.png"/>
          <p:cNvPicPr/>
          <p:nvPr/>
        </p:nvPicPr>
        <p:blipFill>
          <a:blip r:embed="rId3">
            <a:extLst/>
          </a:blip>
          <a:stretch>
            <a:fillRect/>
          </a:stretch>
        </p:blipFill>
        <p:spPr>
          <a:xfrm>
            <a:off x="430949" y="194540"/>
            <a:ext cx="2370209" cy="1128934"/>
          </a:xfrm>
          <a:prstGeom prst="rect">
            <a:avLst/>
          </a:prstGeom>
          <a:ln w="12700">
            <a:miter lim="400000"/>
          </a:ln>
        </p:spPr>
      </p:pic>
    </p:spTree>
    <p:extLst>
      <p:ext uri="{BB962C8B-B14F-4D97-AF65-F5344CB8AC3E}">
        <p14:creationId xmlns:p14="http://schemas.microsoft.com/office/powerpoint/2010/main" val="2184272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2601226" y="216747"/>
            <a:ext cx="11812693" cy="1625600"/>
          </a:xfrm>
        </p:spPr>
        <p:txBody>
          <a:bodyPr>
            <a:normAutofit/>
          </a:bodyPr>
          <a:lstStyle/>
          <a:p>
            <a:r>
              <a:rPr lang="en-US" altLang="en-US" sz="3600" b="1" cap="none" dirty="0">
                <a:solidFill>
                  <a:srgbClr val="0052E2"/>
                </a:solidFill>
                <a:latin typeface="Avenir Next Condensed"/>
              </a:rPr>
              <a:t>Early Nutrition in the ICU: Less is </a:t>
            </a:r>
            <a:r>
              <a:rPr lang="en-US" altLang="en-US" sz="3600" b="1" cap="none" dirty="0" smtClean="0">
                <a:solidFill>
                  <a:srgbClr val="0052E2"/>
                </a:solidFill>
                <a:latin typeface="Avenir Next Condensed"/>
              </a:rPr>
              <a:t>more!</a:t>
            </a:r>
            <a:br>
              <a:rPr lang="en-US" altLang="en-US" sz="3600" b="1" cap="none" dirty="0" smtClean="0">
                <a:solidFill>
                  <a:srgbClr val="0052E2"/>
                </a:solidFill>
                <a:latin typeface="Avenir Next Condensed"/>
              </a:rPr>
            </a:br>
            <a:r>
              <a:rPr lang="en-US" altLang="en-US" sz="3600" b="1" cap="none" dirty="0" smtClean="0">
                <a:solidFill>
                  <a:srgbClr val="0052E2"/>
                </a:solidFill>
                <a:latin typeface="Avenir Next Condensed"/>
              </a:rPr>
              <a:t>Post-hoc </a:t>
            </a:r>
            <a:r>
              <a:rPr lang="en-US" altLang="en-US" sz="3600" b="1" cap="none" dirty="0">
                <a:solidFill>
                  <a:srgbClr val="0052E2"/>
                </a:solidFill>
                <a:latin typeface="Avenir Next Condensed"/>
              </a:rPr>
              <a:t>analysis of EPANIC</a:t>
            </a:r>
          </a:p>
        </p:txBody>
      </p:sp>
      <p:sp>
        <p:nvSpPr>
          <p:cNvPr id="163843" name="Rectangle 3"/>
          <p:cNvSpPr>
            <a:spLocks noChangeArrowheads="1"/>
          </p:cNvSpPr>
          <p:nvPr/>
        </p:nvSpPr>
        <p:spPr bwMode="auto">
          <a:xfrm>
            <a:off x="5418932" y="8994989"/>
            <a:ext cx="93201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560">
                <a:solidFill>
                  <a:srgbClr val="535353"/>
                </a:solidFill>
                <a:latin typeface="Calibri" panose="020F0502020204030204" pitchFamily="34" charset="0"/>
                <a:cs typeface="Andalus" pitchFamily="18" charset="-78"/>
                <a:sym typeface="Gill Sans Light"/>
              </a:rPr>
              <a:t>Casaer </a:t>
            </a:r>
            <a:r>
              <a:rPr lang="en-US" altLang="en-US" sz="2560">
                <a:solidFill>
                  <a:srgbClr val="535353"/>
                </a:solidFill>
                <a:latin typeface="Arial" panose="020B0604020202020204" pitchFamily="34" charset="0"/>
                <a:sym typeface="Gill Sans Light"/>
              </a:rPr>
              <a:t>Am J Respir Crit Care Med 2013;187:247–255</a:t>
            </a:r>
          </a:p>
        </p:txBody>
      </p:sp>
      <p:pic>
        <p:nvPicPr>
          <p:cNvPr id="163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212" y="1842346"/>
            <a:ext cx="6394027" cy="654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Box 5"/>
          <p:cNvSpPr txBox="1">
            <a:spLocks noChangeArrowheads="1"/>
          </p:cNvSpPr>
          <p:nvPr/>
        </p:nvSpPr>
        <p:spPr bwMode="auto">
          <a:xfrm>
            <a:off x="4689328" y="2564282"/>
            <a:ext cx="4443051" cy="584775"/>
          </a:xfrm>
          <a:prstGeom prst="rect">
            <a:avLst/>
          </a:prstGeom>
          <a:solidFill>
            <a:srgbClr val="FFFFFF"/>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solidFill>
                  <a:srgbClr val="00B050"/>
                </a:solidFill>
                <a:latin typeface="Arial" panose="020B0604020202020204" pitchFamily="34" charset="0"/>
                <a:sym typeface="Gill Sans Light"/>
              </a:rPr>
              <a:t>Protein is the bad guy!!</a:t>
            </a:r>
          </a:p>
        </p:txBody>
      </p:sp>
      <p:sp>
        <p:nvSpPr>
          <p:cNvPr id="163846" name="TextBox 6"/>
          <p:cNvSpPr txBox="1">
            <a:spLocks noChangeArrowheads="1"/>
          </p:cNvSpPr>
          <p:nvPr/>
        </p:nvSpPr>
        <p:spPr bwMode="auto">
          <a:xfrm>
            <a:off x="10187359" y="1950722"/>
            <a:ext cx="466005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US" altLang="en-US" sz="2560" dirty="0">
                <a:solidFill>
                  <a:srgbClr val="535353"/>
                </a:solidFill>
                <a:latin typeface="Arial" panose="020B0604020202020204" pitchFamily="34" charset="0"/>
                <a:sym typeface="Gill Sans Light"/>
              </a:rPr>
              <a:t>Indication bias:</a:t>
            </a:r>
            <a:br>
              <a:rPr lang="en-US" altLang="en-US" sz="2560" dirty="0">
                <a:solidFill>
                  <a:srgbClr val="535353"/>
                </a:solidFill>
                <a:latin typeface="Arial" panose="020B0604020202020204" pitchFamily="34" charset="0"/>
                <a:sym typeface="Gill Sans Light"/>
              </a:rPr>
            </a:br>
            <a:r>
              <a:rPr lang="en-US" altLang="en-US" sz="2560" dirty="0">
                <a:solidFill>
                  <a:srgbClr val="535353"/>
                </a:solidFill>
                <a:latin typeface="Arial" panose="020B0604020202020204" pitchFamily="34" charset="0"/>
                <a:sym typeface="Gill Sans Light"/>
              </a:rPr>
              <a:t> 1) patients with longer projected stay would have been fed more aggressively; hence more protein/calories is associated with longer lengths of stay. </a:t>
            </a:r>
          </a:p>
          <a:p>
            <a:pPr algn="l">
              <a:spcBef>
                <a:spcPct val="0"/>
              </a:spcBef>
              <a:buFontTx/>
              <a:buNone/>
            </a:pPr>
            <a:r>
              <a:rPr lang="en-US" altLang="en-US" sz="2560" dirty="0">
                <a:solidFill>
                  <a:srgbClr val="535353"/>
                </a:solidFill>
                <a:latin typeface="Arial" panose="020B0604020202020204" pitchFamily="34" charset="0"/>
                <a:sym typeface="Gill Sans Light"/>
              </a:rPr>
              <a:t>2) 90% of these patients are elective surgery. there would have been little effort to feed them and they would have categorically different outcomes than the longer stay patients in which their were efforts to feed</a:t>
            </a:r>
          </a:p>
        </p:txBody>
      </p:sp>
      <p:pic>
        <p:nvPicPr>
          <p:cNvPr id="7" name="CCNLogo.png"/>
          <p:cNvPicPr/>
          <p:nvPr/>
        </p:nvPicPr>
        <p:blipFill>
          <a:blip r:embed="rId3">
            <a:extLst/>
          </a:blip>
          <a:stretch>
            <a:fillRect/>
          </a:stretch>
        </p:blipFill>
        <p:spPr>
          <a:xfrm>
            <a:off x="521764" y="216747"/>
            <a:ext cx="1768630" cy="731892"/>
          </a:xfrm>
          <a:prstGeom prst="rect">
            <a:avLst/>
          </a:prstGeom>
          <a:ln w="12700">
            <a:miter lim="400000"/>
          </a:ln>
        </p:spPr>
      </p:pic>
    </p:spTree>
    <p:extLst>
      <p:ext uri="{BB962C8B-B14F-4D97-AF65-F5344CB8AC3E}">
        <p14:creationId xmlns:p14="http://schemas.microsoft.com/office/powerpoint/2010/main" val="1489979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p:cNvSpPr>
            <a:spLocks noGrp="1"/>
          </p:cNvSpPr>
          <p:nvPr>
            <p:ph idx="1"/>
          </p:nvPr>
        </p:nvSpPr>
        <p:spPr/>
        <p:txBody>
          <a:bodyPr/>
          <a:lstStyle/>
          <a:p>
            <a:endParaRPr lang="en-US" altLang="en-US" smtClean="0"/>
          </a:p>
        </p:txBody>
      </p:sp>
      <p:pic>
        <p:nvPicPr>
          <p:cNvPr id="1116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79" y="216748"/>
            <a:ext cx="8886613" cy="338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Box 4"/>
          <p:cNvSpPr txBox="1">
            <a:spLocks noChangeArrowheads="1"/>
          </p:cNvSpPr>
          <p:nvPr/>
        </p:nvSpPr>
        <p:spPr bwMode="auto">
          <a:xfrm>
            <a:off x="9537119" y="9103362"/>
            <a:ext cx="5418667"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276">
                <a:solidFill>
                  <a:srgbClr val="535353"/>
                </a:solidFill>
                <a:sym typeface="Gill Sans Light"/>
              </a:rPr>
              <a:t>JAMA Published online Oct 9, 2013</a:t>
            </a:r>
          </a:p>
        </p:txBody>
      </p:sp>
      <p:pic>
        <p:nvPicPr>
          <p:cNvPr id="1116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838" y="3576321"/>
            <a:ext cx="5201920"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505" y="3576320"/>
            <a:ext cx="5093547" cy="502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CNLogo.png"/>
          <p:cNvPicPr/>
          <p:nvPr/>
        </p:nvPicPr>
        <p:blipFill>
          <a:blip r:embed="rId5">
            <a:extLst/>
          </a:blip>
          <a:stretch>
            <a:fillRect/>
          </a:stretch>
        </p:blipFill>
        <p:spPr>
          <a:xfrm>
            <a:off x="340485" y="216747"/>
            <a:ext cx="1886900" cy="756267"/>
          </a:xfrm>
          <a:prstGeom prst="rect">
            <a:avLst/>
          </a:prstGeom>
          <a:ln w="12700">
            <a:miter lim="400000"/>
          </a:ln>
        </p:spPr>
      </p:pic>
    </p:spTree>
    <p:extLst>
      <p:ext uri="{BB962C8B-B14F-4D97-AF65-F5344CB8AC3E}">
        <p14:creationId xmlns:p14="http://schemas.microsoft.com/office/powerpoint/2010/main" val="420610119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3143091" y="5673125"/>
            <a:ext cx="11054080" cy="3251200"/>
          </a:xfrm>
        </p:spPr>
        <p:txBody>
          <a:bodyPr>
            <a:normAutofit/>
          </a:bodyPr>
          <a:lstStyle/>
          <a:p>
            <a:r>
              <a:rPr lang="en-US" altLang="en-US" sz="3200" dirty="0"/>
              <a:t>“In a multivariable linear analysis, change in rectus </a:t>
            </a:r>
            <a:r>
              <a:rPr lang="en-US" altLang="en-US" sz="3200" dirty="0" err="1"/>
              <a:t>femoris</a:t>
            </a:r>
            <a:r>
              <a:rPr lang="en-US" altLang="en-US" sz="3200" dirty="0"/>
              <a:t> CSA was positively associated with the degree of organ failure, CRP level and amount of protein delivered”</a:t>
            </a: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352" y="1702767"/>
            <a:ext cx="11348911" cy="43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4"/>
          <p:cNvSpPr txBox="1">
            <a:spLocks noChangeArrowheads="1"/>
          </p:cNvSpPr>
          <p:nvPr/>
        </p:nvSpPr>
        <p:spPr bwMode="auto">
          <a:xfrm>
            <a:off x="9537118" y="8896320"/>
            <a:ext cx="5418667"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276" dirty="0">
                <a:solidFill>
                  <a:srgbClr val="535353"/>
                </a:solidFill>
                <a:sym typeface="Gill Sans Light"/>
              </a:rPr>
              <a:t>JAMA Published online Oct 9, 2013</a:t>
            </a:r>
          </a:p>
        </p:txBody>
      </p:sp>
      <p:pic>
        <p:nvPicPr>
          <p:cNvPr id="7" name="CCNLogo.png"/>
          <p:cNvPicPr/>
          <p:nvPr/>
        </p:nvPicPr>
        <p:blipFill>
          <a:blip r:embed="rId3">
            <a:extLst/>
          </a:blip>
          <a:stretch>
            <a:fillRect/>
          </a:stretch>
        </p:blipFill>
        <p:spPr>
          <a:xfrm>
            <a:off x="1" y="194540"/>
            <a:ext cx="2309446" cy="860537"/>
          </a:xfrm>
          <a:prstGeom prst="rect">
            <a:avLst/>
          </a:prstGeom>
          <a:ln w="12700">
            <a:miter lim="400000"/>
          </a:ln>
        </p:spPr>
      </p:pic>
    </p:spTree>
    <p:extLst>
      <p:ext uri="{BB962C8B-B14F-4D97-AF65-F5344CB8AC3E}">
        <p14:creationId xmlns:p14="http://schemas.microsoft.com/office/powerpoint/2010/main" val="95748623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CNLogo.png"/>
          <p:cNvPicPr/>
          <p:nvPr/>
        </p:nvPicPr>
        <p:blipFill>
          <a:blip r:embed="rId2">
            <a:extLst/>
          </a:blip>
          <a:stretch>
            <a:fillRect/>
          </a:stretch>
        </p:blipFill>
        <p:spPr>
          <a:xfrm>
            <a:off x="94301" y="194541"/>
            <a:ext cx="2153642" cy="900334"/>
          </a:xfrm>
          <a:prstGeom prst="rect">
            <a:avLst/>
          </a:prstGeom>
          <a:ln w="12700">
            <a:miter lim="400000"/>
          </a:ln>
        </p:spPr>
      </p:pic>
      <p:sp>
        <p:nvSpPr>
          <p:cNvPr id="3" name="Text Placeholder 2"/>
          <p:cNvSpPr>
            <a:spLocks noGrp="1"/>
          </p:cNvSpPr>
          <p:nvPr>
            <p:ph type="body" idx="1"/>
          </p:nvPr>
        </p:nvSpPr>
        <p:spPr>
          <a:xfrm>
            <a:off x="2523331" y="3729789"/>
            <a:ext cx="12293600" cy="5299911"/>
          </a:xfrm>
        </p:spPr>
        <p:txBody>
          <a:bodyPr anchor="t"/>
          <a:lstStyle/>
          <a:p>
            <a:pPr>
              <a:lnSpc>
                <a:spcPct val="100000"/>
              </a:lnSpc>
              <a:spcBef>
                <a:spcPts val="0"/>
              </a:spcBef>
            </a:pPr>
            <a:r>
              <a:rPr lang="en-CA" sz="2800" dirty="0"/>
              <a:t>78 patient with ALI randomized to Intensive Medical therapy (30 kcal/kg/day) or usual care (40-60% of target)</a:t>
            </a:r>
          </a:p>
          <a:p>
            <a:pPr>
              <a:lnSpc>
                <a:spcPct val="100000"/>
              </a:lnSpc>
              <a:spcBef>
                <a:spcPts val="0"/>
              </a:spcBef>
            </a:pPr>
            <a:r>
              <a:rPr lang="en-CA" sz="2800" dirty="0"/>
              <a:t>Stopped early because of excess deaths in intensive group</a:t>
            </a:r>
          </a:p>
          <a:p>
            <a:pPr>
              <a:lnSpc>
                <a:spcPct val="100000"/>
              </a:lnSpc>
              <a:spcBef>
                <a:spcPts val="0"/>
              </a:spcBef>
            </a:pPr>
            <a:r>
              <a:rPr lang="en-CA" sz="2800" dirty="0"/>
              <a:t>Post hoc analysis suggests increased death from early protein!</a:t>
            </a:r>
            <a:r>
              <a:rPr lang="en-CA" dirty="0" smtClean="0"/>
              <a:t> </a:t>
            </a:r>
            <a:endParaRPr lang="en-CA" dirty="0"/>
          </a:p>
        </p:txBody>
      </p:sp>
      <p:pic>
        <p:nvPicPr>
          <p:cNvPr id="4" name="Picture 3"/>
          <p:cNvPicPr>
            <a:picLocks noChangeAspect="1"/>
          </p:cNvPicPr>
          <p:nvPr/>
        </p:nvPicPr>
        <p:blipFill>
          <a:blip r:embed="rId3"/>
          <a:stretch>
            <a:fillRect/>
          </a:stretch>
        </p:blipFill>
        <p:spPr>
          <a:xfrm>
            <a:off x="3635240" y="1479464"/>
            <a:ext cx="9867901" cy="1865735"/>
          </a:xfrm>
          <a:prstGeom prst="rect">
            <a:avLst/>
          </a:prstGeom>
        </p:spPr>
      </p:pic>
      <p:pic>
        <p:nvPicPr>
          <p:cNvPr id="5" name="Picture 4"/>
          <p:cNvPicPr>
            <a:picLocks noChangeAspect="1"/>
          </p:cNvPicPr>
          <p:nvPr/>
        </p:nvPicPr>
        <p:blipFill>
          <a:blip r:embed="rId4"/>
          <a:stretch>
            <a:fillRect/>
          </a:stretch>
        </p:blipFill>
        <p:spPr>
          <a:xfrm>
            <a:off x="4335038" y="5882987"/>
            <a:ext cx="8670187" cy="3337845"/>
          </a:xfrm>
          <a:prstGeom prst="rect">
            <a:avLst/>
          </a:prstGeom>
        </p:spPr>
      </p:pic>
    </p:spTree>
    <p:extLst>
      <p:ext uri="{BB962C8B-B14F-4D97-AF65-F5344CB8AC3E}">
        <p14:creationId xmlns:p14="http://schemas.microsoft.com/office/powerpoint/2010/main" val="407657625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8465" y="2138910"/>
            <a:ext cx="12010569" cy="2511595"/>
          </a:xfrm>
          <a:prstGeom prst="rect">
            <a:avLst/>
          </a:prstGeom>
        </p:spPr>
      </p:pic>
      <p:pic>
        <p:nvPicPr>
          <p:cNvPr id="7" name="Picture 6"/>
          <p:cNvPicPr>
            <a:picLocks noChangeAspect="1"/>
          </p:cNvPicPr>
          <p:nvPr/>
        </p:nvPicPr>
        <p:blipFill>
          <a:blip r:embed="rId3"/>
          <a:stretch>
            <a:fillRect/>
          </a:stretch>
        </p:blipFill>
        <p:spPr>
          <a:xfrm>
            <a:off x="5253666" y="4783036"/>
            <a:ext cx="5927201" cy="946560"/>
          </a:xfrm>
          <a:prstGeom prst="rect">
            <a:avLst/>
          </a:prstGeom>
        </p:spPr>
      </p:pic>
      <p:pic>
        <p:nvPicPr>
          <p:cNvPr id="8" name="Picture 7"/>
          <p:cNvPicPr>
            <a:picLocks noChangeAspect="1"/>
          </p:cNvPicPr>
          <p:nvPr/>
        </p:nvPicPr>
        <p:blipFill>
          <a:blip r:embed="rId4"/>
          <a:stretch>
            <a:fillRect/>
          </a:stretch>
        </p:blipFill>
        <p:spPr>
          <a:xfrm>
            <a:off x="5253666" y="5729597"/>
            <a:ext cx="5927201" cy="1212587"/>
          </a:xfrm>
          <a:prstGeom prst="rect">
            <a:avLst/>
          </a:prstGeom>
        </p:spPr>
      </p:pic>
      <p:sp>
        <p:nvSpPr>
          <p:cNvPr id="2" name="TextBox 1"/>
          <p:cNvSpPr txBox="1"/>
          <p:nvPr/>
        </p:nvSpPr>
        <p:spPr>
          <a:xfrm>
            <a:off x="4353370" y="7635457"/>
            <a:ext cx="7727795"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Note: Wide range of acceptability and</a:t>
            </a:r>
          </a:p>
          <a:p>
            <a:pPr rtl="0" latinLnBrk="1" hangingPunct="0"/>
            <a:r>
              <a:rPr lang="en-CA" dirty="0"/>
              <a:t>Low quality of evidence!</a:t>
            </a:r>
            <a:endParaRPr lang="en-CA" dirty="0">
              <a:sym typeface="Gill Sans Light"/>
            </a:endParaRPr>
          </a:p>
        </p:txBody>
      </p:sp>
      <p:pic>
        <p:nvPicPr>
          <p:cNvPr id="10" name="Effort_Logo.png"/>
          <p:cNvPicPr/>
          <p:nvPr/>
        </p:nvPicPr>
        <p:blipFill>
          <a:blip r:embed="rId5">
            <a:extLst/>
          </a:blip>
          <a:srcRect r="30802" b="51271"/>
          <a:stretch>
            <a:fillRect/>
          </a:stretch>
        </p:blipFill>
        <p:spPr>
          <a:xfrm>
            <a:off x="12847234" y="194540"/>
            <a:ext cx="2910261" cy="1508226"/>
          </a:xfrm>
          <a:prstGeom prst="rect">
            <a:avLst/>
          </a:prstGeom>
          <a:ln w="12700">
            <a:miter lim="400000"/>
          </a:ln>
        </p:spPr>
      </p:pic>
      <p:pic>
        <p:nvPicPr>
          <p:cNvPr id="11" name="CCNLogo.png"/>
          <p:cNvPicPr/>
          <p:nvPr/>
        </p:nvPicPr>
        <p:blipFill>
          <a:blip r:embed="rId6">
            <a:extLst/>
          </a:blip>
          <a:stretch>
            <a:fillRect/>
          </a:stretch>
        </p:blipFill>
        <p:spPr>
          <a:xfrm>
            <a:off x="2227901" y="194540"/>
            <a:ext cx="2370209" cy="1128934"/>
          </a:xfrm>
          <a:prstGeom prst="rect">
            <a:avLst/>
          </a:prstGeom>
          <a:ln w="12700">
            <a:miter lim="400000"/>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260504841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556851" y="3820160"/>
            <a:ext cx="6669049" cy="1219200"/>
          </a:xfrm>
        </p:spPr>
        <p:txBody>
          <a:bodyPr>
            <a:normAutofit/>
          </a:bodyPr>
          <a:lstStyle/>
          <a:p>
            <a:pPr marL="304800" indent="-304800" defTabSz="457200">
              <a:buSzPct val="100000"/>
              <a:defRPr sz="1800">
                <a:solidFill>
                  <a:srgbClr val="000000"/>
                </a:solidFill>
              </a:defRPr>
            </a:pPr>
            <a:r>
              <a:rPr lang="en-CA" sz="4000" b="1" dirty="0" smtClean="0">
                <a:solidFill>
                  <a:srgbClr val="0052E2"/>
                </a:solidFill>
                <a:latin typeface="Avenir Next Condensed"/>
                <a:ea typeface="Avenir Book"/>
                <a:cs typeface="Avenir Book"/>
                <a:sym typeface="Avenir Book"/>
              </a:rPr>
              <a:t>Optimal Dose of Protein/AA?</a:t>
            </a:r>
            <a:endParaRPr lang="en-CA" sz="4000" b="1" dirty="0">
              <a:solidFill>
                <a:srgbClr val="0052E2"/>
              </a:solidFill>
              <a:latin typeface="Avenir Next Condensed"/>
              <a:ea typeface="Avenir Book"/>
              <a:cs typeface="Avenir Book"/>
              <a:sym typeface="Avenir Book"/>
            </a:endParaRP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037173" y="3901440"/>
            <a:ext cx="1989571" cy="4271724"/>
          </a:xfrm>
          <a:prstGeom prst="rect">
            <a:avLst/>
          </a:prstGeom>
          <a:noFill/>
          <a:ln>
            <a:noFill/>
          </a:ln>
        </p:spPr>
      </p:pic>
      <p:pic>
        <p:nvPicPr>
          <p:cNvPr id="7" name="CCNLogo.png"/>
          <p:cNvPicPr/>
          <p:nvPr/>
        </p:nvPicPr>
        <p:blipFill>
          <a:blip r:embed="rId3">
            <a:extLst/>
          </a:blip>
          <a:stretch>
            <a:fillRect/>
          </a:stretch>
        </p:blipFill>
        <p:spPr>
          <a:xfrm>
            <a:off x="532916" y="216843"/>
            <a:ext cx="2370209" cy="1128934"/>
          </a:xfrm>
          <a:prstGeom prst="rect">
            <a:avLst/>
          </a:prstGeom>
          <a:ln w="12700">
            <a:miter lim="400000"/>
          </a:ln>
        </p:spPr>
      </p:pic>
    </p:spTree>
    <p:extLst>
      <p:ext uri="{BB962C8B-B14F-4D97-AF65-F5344CB8AC3E}">
        <p14:creationId xmlns:p14="http://schemas.microsoft.com/office/powerpoint/2010/main" val="22745433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03650" y="192359"/>
            <a:ext cx="8106936" cy="3926621"/>
          </a:xfrm>
          <a:prstGeom prst="rect">
            <a:avLst/>
          </a:prstGeom>
        </p:spPr>
      </p:pic>
      <p:pic>
        <p:nvPicPr>
          <p:cNvPr id="6" name="image2.png"/>
          <p:cNvPicPr/>
          <p:nvPr/>
        </p:nvPicPr>
        <p:blipFill>
          <a:blip r:embed="rId3">
            <a:extLst/>
          </a:blip>
          <a:stretch>
            <a:fillRect/>
          </a:stretch>
        </p:blipFill>
        <p:spPr>
          <a:xfrm>
            <a:off x="0" y="183838"/>
            <a:ext cx="1829909" cy="661807"/>
          </a:xfrm>
          <a:prstGeom prst="rect">
            <a:avLst/>
          </a:prstGeom>
          <a:ln w="12700">
            <a:miter lim="400000"/>
          </a:ln>
        </p:spPr>
      </p:pic>
      <p:pic>
        <p:nvPicPr>
          <p:cNvPr id="17" name="Picture 16"/>
          <p:cNvPicPr>
            <a:picLocks noChangeAspect="1"/>
          </p:cNvPicPr>
          <p:nvPr/>
        </p:nvPicPr>
        <p:blipFill>
          <a:blip r:embed="rId4"/>
          <a:stretch>
            <a:fillRect/>
          </a:stretch>
        </p:blipFill>
        <p:spPr>
          <a:xfrm>
            <a:off x="1529926" y="4413385"/>
            <a:ext cx="12359443" cy="3749308"/>
          </a:xfrm>
          <a:prstGeom prst="rect">
            <a:avLst/>
          </a:prstGeom>
        </p:spPr>
      </p:pic>
    </p:spTree>
    <p:extLst>
      <p:ext uri="{BB962C8B-B14F-4D97-AF65-F5344CB8AC3E}">
        <p14:creationId xmlns:p14="http://schemas.microsoft.com/office/powerpoint/2010/main" val="428171477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a:p>
        </p:txBody>
      </p:sp>
      <p:pic>
        <p:nvPicPr>
          <p:cNvPr id="5" name="Picture 4"/>
          <p:cNvPicPr>
            <a:picLocks noChangeAspect="1"/>
          </p:cNvPicPr>
          <p:nvPr/>
        </p:nvPicPr>
        <p:blipFill>
          <a:blip r:embed="rId2"/>
          <a:stretch>
            <a:fillRect/>
          </a:stretch>
        </p:blipFill>
        <p:spPr>
          <a:xfrm>
            <a:off x="4103650" y="192359"/>
            <a:ext cx="8106936" cy="3926621"/>
          </a:xfrm>
          <a:prstGeom prst="rect">
            <a:avLst/>
          </a:prstGeom>
        </p:spPr>
      </p:pic>
      <p:pic>
        <p:nvPicPr>
          <p:cNvPr id="6" name="image2.png"/>
          <p:cNvPicPr/>
          <p:nvPr/>
        </p:nvPicPr>
        <p:blipFill>
          <a:blip r:embed="rId3">
            <a:extLst/>
          </a:blip>
          <a:stretch>
            <a:fillRect/>
          </a:stretch>
        </p:blipFill>
        <p:spPr>
          <a:xfrm>
            <a:off x="0" y="183838"/>
            <a:ext cx="1829909" cy="661807"/>
          </a:xfrm>
          <a:prstGeom prst="rect">
            <a:avLst/>
          </a:prstGeom>
          <a:ln w="12700">
            <a:miter lim="400000"/>
          </a:ln>
        </p:spPr>
      </p:pic>
      <p:pic>
        <p:nvPicPr>
          <p:cNvPr id="2" name="Picture 1"/>
          <p:cNvPicPr>
            <a:picLocks noChangeAspect="1"/>
          </p:cNvPicPr>
          <p:nvPr/>
        </p:nvPicPr>
        <p:blipFill>
          <a:blip r:embed="rId4"/>
          <a:stretch>
            <a:fillRect/>
          </a:stretch>
        </p:blipFill>
        <p:spPr>
          <a:xfrm>
            <a:off x="474148" y="3230596"/>
            <a:ext cx="7166558" cy="6523004"/>
          </a:xfrm>
          <a:prstGeom prst="rect">
            <a:avLst/>
          </a:prstGeom>
        </p:spPr>
      </p:pic>
      <p:pic>
        <p:nvPicPr>
          <p:cNvPr id="4" name="Picture 3"/>
          <p:cNvPicPr>
            <a:picLocks noChangeAspect="1"/>
          </p:cNvPicPr>
          <p:nvPr/>
        </p:nvPicPr>
        <p:blipFill>
          <a:blip r:embed="rId5"/>
          <a:stretch>
            <a:fillRect/>
          </a:stretch>
        </p:blipFill>
        <p:spPr>
          <a:xfrm>
            <a:off x="7628447" y="3176738"/>
            <a:ext cx="9323051" cy="4294579"/>
          </a:xfrm>
          <a:prstGeom prst="rect">
            <a:avLst/>
          </a:prstGeom>
        </p:spPr>
      </p:pic>
      <p:sp>
        <p:nvSpPr>
          <p:cNvPr id="8" name="Rectangle 7"/>
          <p:cNvSpPr/>
          <p:nvPr/>
        </p:nvSpPr>
        <p:spPr>
          <a:xfrm>
            <a:off x="7973122" y="5051502"/>
            <a:ext cx="8742556" cy="512957"/>
          </a:xfrm>
          <a:prstGeom prst="rect">
            <a:avLst/>
          </a:prstGeom>
          <a:noFill/>
          <a:ln w="381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pic>
        <p:nvPicPr>
          <p:cNvPr id="9" name="Picture 8"/>
          <p:cNvPicPr>
            <a:picLocks noChangeAspect="1"/>
          </p:cNvPicPr>
          <p:nvPr/>
        </p:nvPicPr>
        <p:blipFill>
          <a:blip r:embed="rId6"/>
          <a:stretch>
            <a:fillRect/>
          </a:stretch>
        </p:blipFill>
        <p:spPr>
          <a:xfrm>
            <a:off x="7640706" y="7369842"/>
            <a:ext cx="9555582" cy="2383758"/>
          </a:xfrm>
          <a:prstGeom prst="rect">
            <a:avLst/>
          </a:prstGeom>
        </p:spPr>
      </p:pic>
    </p:spTree>
    <p:extLst>
      <p:ext uri="{BB962C8B-B14F-4D97-AF65-F5344CB8AC3E}">
        <p14:creationId xmlns:p14="http://schemas.microsoft.com/office/powerpoint/2010/main" val="4061175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dirty="0"/>
          </a:p>
        </p:txBody>
      </p:sp>
      <p:pic>
        <p:nvPicPr>
          <p:cNvPr id="5" name="Picture 4"/>
          <p:cNvPicPr>
            <a:picLocks noChangeAspect="1"/>
          </p:cNvPicPr>
          <p:nvPr/>
        </p:nvPicPr>
        <p:blipFill>
          <a:blip r:embed="rId2"/>
          <a:stretch>
            <a:fillRect/>
          </a:stretch>
        </p:blipFill>
        <p:spPr>
          <a:xfrm>
            <a:off x="4103650" y="192359"/>
            <a:ext cx="8106936" cy="3926621"/>
          </a:xfrm>
          <a:prstGeom prst="rect">
            <a:avLst/>
          </a:prstGeom>
        </p:spPr>
      </p:pic>
      <p:pic>
        <p:nvPicPr>
          <p:cNvPr id="6" name="image2.png"/>
          <p:cNvPicPr/>
          <p:nvPr/>
        </p:nvPicPr>
        <p:blipFill>
          <a:blip r:embed="rId3">
            <a:extLst/>
          </a:blip>
          <a:stretch>
            <a:fillRect/>
          </a:stretch>
        </p:blipFill>
        <p:spPr>
          <a:xfrm>
            <a:off x="0" y="183838"/>
            <a:ext cx="1829909" cy="661807"/>
          </a:xfrm>
          <a:prstGeom prst="rect">
            <a:avLst/>
          </a:prstGeom>
          <a:ln w="12700">
            <a:miter lim="400000"/>
          </a:ln>
        </p:spPr>
      </p:pic>
      <p:pic>
        <p:nvPicPr>
          <p:cNvPr id="2" name="Picture 1"/>
          <p:cNvPicPr>
            <a:picLocks noChangeAspect="1"/>
          </p:cNvPicPr>
          <p:nvPr/>
        </p:nvPicPr>
        <p:blipFill>
          <a:blip r:embed="rId4"/>
          <a:stretch>
            <a:fillRect/>
          </a:stretch>
        </p:blipFill>
        <p:spPr>
          <a:xfrm>
            <a:off x="3701167" y="3192272"/>
            <a:ext cx="8911901" cy="5754122"/>
          </a:xfrm>
          <a:prstGeom prst="rect">
            <a:avLst/>
          </a:prstGeom>
        </p:spPr>
      </p:pic>
      <p:pic>
        <p:nvPicPr>
          <p:cNvPr id="4" name="Picture 3"/>
          <p:cNvPicPr>
            <a:picLocks noChangeAspect="1"/>
          </p:cNvPicPr>
          <p:nvPr/>
        </p:nvPicPr>
        <p:blipFill>
          <a:blip r:embed="rId5"/>
          <a:stretch>
            <a:fillRect/>
          </a:stretch>
        </p:blipFill>
        <p:spPr>
          <a:xfrm>
            <a:off x="3701167" y="8946394"/>
            <a:ext cx="8911901" cy="716917"/>
          </a:xfrm>
          <a:prstGeom prst="rect">
            <a:avLst/>
          </a:prstGeom>
        </p:spPr>
      </p:pic>
      <p:grpSp>
        <p:nvGrpSpPr>
          <p:cNvPr id="10" name="Group 9"/>
          <p:cNvGrpSpPr/>
          <p:nvPr/>
        </p:nvGrpSpPr>
        <p:grpSpPr>
          <a:xfrm>
            <a:off x="12773502" y="3412274"/>
            <a:ext cx="3066585" cy="1583473"/>
            <a:chOff x="12773502" y="3412274"/>
            <a:chExt cx="3066585" cy="1583473"/>
          </a:xfrm>
        </p:grpSpPr>
        <p:sp>
          <p:nvSpPr>
            <p:cNvPr id="8" name="Left Arrow Callout 7"/>
            <p:cNvSpPr/>
            <p:nvPr/>
          </p:nvSpPr>
          <p:spPr>
            <a:xfrm>
              <a:off x="12773502" y="3412274"/>
              <a:ext cx="3066585" cy="1583473"/>
            </a:xfrm>
            <a:prstGeom prst="leftArrowCallout">
              <a:avLst>
                <a:gd name="adj1" fmla="val 25000"/>
                <a:gd name="adj2" fmla="val 20070"/>
                <a:gd name="adj3" fmla="val 25000"/>
                <a:gd name="adj4" fmla="val 64977"/>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9" name="TextBox 8"/>
            <p:cNvSpPr txBox="1"/>
            <p:nvPr/>
          </p:nvSpPr>
          <p:spPr>
            <a:xfrm>
              <a:off x="13805210" y="3752381"/>
              <a:ext cx="2034877"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2000" b="0" i="0" u="none" strike="noStrike" cap="none" spc="0" normalizeH="0" baseline="0" dirty="0" smtClean="0">
                  <a:ln>
                    <a:noFill/>
                  </a:ln>
                  <a:solidFill>
                    <a:srgbClr val="535353"/>
                  </a:solidFill>
                  <a:effectLst/>
                  <a:uFillTx/>
                  <a:latin typeface="+mn-lt"/>
                  <a:ea typeface="+mn-ea"/>
                  <a:cs typeface="+mn-cs"/>
                  <a:sym typeface="Helvetica"/>
                </a:rPr>
                <a:t>Wide confidence intervals; MCID 2-4</a:t>
              </a:r>
              <a:endParaRPr kumimoji="0" lang="en-CA" sz="2000" b="0" i="0" u="none" strike="noStrike" cap="none" spc="0" normalizeH="0" baseline="0" dirty="0">
                <a:ln>
                  <a:noFill/>
                </a:ln>
                <a:solidFill>
                  <a:srgbClr val="535353"/>
                </a:solidFill>
                <a:effectLst/>
                <a:uFillTx/>
                <a:latin typeface="+mn-lt"/>
                <a:ea typeface="+mn-ea"/>
                <a:cs typeface="+mn-cs"/>
                <a:sym typeface="Helvetica"/>
              </a:endParaRPr>
            </a:p>
          </p:txBody>
        </p:sp>
      </p:grpSp>
      <p:grpSp>
        <p:nvGrpSpPr>
          <p:cNvPr id="11" name="Group 10"/>
          <p:cNvGrpSpPr/>
          <p:nvPr/>
        </p:nvGrpSpPr>
        <p:grpSpPr>
          <a:xfrm>
            <a:off x="12773502" y="8619893"/>
            <a:ext cx="3066585" cy="1229749"/>
            <a:chOff x="12773502" y="3412274"/>
            <a:chExt cx="3066585" cy="1583473"/>
          </a:xfrm>
        </p:grpSpPr>
        <p:sp>
          <p:nvSpPr>
            <p:cNvPr id="12" name="Left Arrow Callout 11"/>
            <p:cNvSpPr/>
            <p:nvPr/>
          </p:nvSpPr>
          <p:spPr>
            <a:xfrm>
              <a:off x="12773502" y="3412274"/>
              <a:ext cx="3066585" cy="1583473"/>
            </a:xfrm>
            <a:prstGeom prst="leftArrowCallout">
              <a:avLst>
                <a:gd name="adj1" fmla="val 25000"/>
                <a:gd name="adj2" fmla="val 20070"/>
                <a:gd name="adj3" fmla="val 25000"/>
                <a:gd name="adj4" fmla="val 64977"/>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3" name="TextBox 12"/>
            <p:cNvSpPr txBox="1"/>
            <p:nvPr/>
          </p:nvSpPr>
          <p:spPr>
            <a:xfrm>
              <a:off x="13805210" y="3906269"/>
              <a:ext cx="2034877"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2000" b="0" i="0" u="none" strike="noStrike" cap="none" spc="0" normalizeH="0" baseline="0" dirty="0" smtClean="0">
                  <a:ln>
                    <a:noFill/>
                  </a:ln>
                  <a:solidFill>
                    <a:srgbClr val="535353"/>
                  </a:solidFill>
                  <a:effectLst/>
                  <a:uFillTx/>
                  <a:latin typeface="+mn-lt"/>
                  <a:ea typeface="+mn-ea"/>
                  <a:cs typeface="+mn-cs"/>
                  <a:sym typeface="Helvetica"/>
                </a:rPr>
                <a:t>Poor</a:t>
              </a:r>
              <a:r>
                <a:rPr kumimoji="0" lang="en-CA" sz="2000" b="0" i="0" u="none" strike="noStrike" cap="none" spc="0" normalizeH="0" dirty="0" smtClean="0">
                  <a:ln>
                    <a:noFill/>
                  </a:ln>
                  <a:solidFill>
                    <a:srgbClr val="535353"/>
                  </a:solidFill>
                  <a:effectLst/>
                  <a:uFillTx/>
                  <a:latin typeface="+mn-lt"/>
                  <a:ea typeface="+mn-ea"/>
                  <a:cs typeface="+mn-cs"/>
                  <a:sym typeface="Helvetica"/>
                </a:rPr>
                <a:t> glycemic </a:t>
              </a:r>
            </a:p>
            <a:p>
              <a:pPr marL="0" marR="0" indent="0" algn="ctr" defTabSz="584200" rtl="0" fontAlgn="auto" latinLnBrk="1" hangingPunct="0">
                <a:lnSpc>
                  <a:spcPct val="100000"/>
                </a:lnSpc>
                <a:spcBef>
                  <a:spcPts val="0"/>
                </a:spcBef>
                <a:spcAft>
                  <a:spcPts val="0"/>
                </a:spcAft>
                <a:buClrTx/>
                <a:buSzTx/>
                <a:buFontTx/>
                <a:buNone/>
                <a:tabLst/>
              </a:pPr>
              <a:r>
                <a:rPr kumimoji="0" lang="en-CA" sz="2000" b="0" i="0" u="none" strike="noStrike" cap="none" spc="0" normalizeH="0" dirty="0" smtClean="0">
                  <a:ln>
                    <a:noFill/>
                  </a:ln>
                  <a:solidFill>
                    <a:srgbClr val="535353"/>
                  </a:solidFill>
                  <a:effectLst/>
                  <a:uFillTx/>
                  <a:latin typeface="+mn-lt"/>
                  <a:ea typeface="+mn-ea"/>
                  <a:cs typeface="+mn-cs"/>
                  <a:sym typeface="Helvetica"/>
                </a:rPr>
                <a:t>control</a:t>
              </a:r>
              <a:endParaRPr kumimoji="0" lang="en-CA" sz="2000" b="0" i="0" u="none" strike="noStrike" cap="none" spc="0" normalizeH="0" baseline="0" dirty="0">
                <a:ln>
                  <a:noFill/>
                </a:ln>
                <a:solidFill>
                  <a:srgbClr val="535353"/>
                </a:solidFill>
                <a:effectLst/>
                <a:uFillTx/>
                <a:latin typeface="+mn-lt"/>
                <a:ea typeface="+mn-ea"/>
                <a:cs typeface="+mn-cs"/>
                <a:sym typeface="Helvetica"/>
              </a:endParaRPr>
            </a:p>
          </p:txBody>
        </p:sp>
      </p:grpSp>
    </p:spTree>
    <p:extLst>
      <p:ext uri="{BB962C8B-B14F-4D97-AF65-F5344CB8AC3E}">
        <p14:creationId xmlns:p14="http://schemas.microsoft.com/office/powerpoint/2010/main" val="1119305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373887" y="991365"/>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400" spc="-67" dirty="0" smtClean="0"/>
              <a:t>Critique of EAT-ICU</a:t>
            </a:r>
            <a:endParaRPr sz="4400" spc="-67" dirty="0"/>
          </a:p>
        </p:txBody>
      </p:sp>
      <p:sp>
        <p:nvSpPr>
          <p:cNvPr id="48" name="Shape 48"/>
          <p:cNvSpPr/>
          <p:nvPr/>
        </p:nvSpPr>
        <p:spPr>
          <a:xfrm>
            <a:off x="995183" y="2332879"/>
            <a:ext cx="15735615" cy="6538545"/>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 Validity</a:t>
            </a:r>
          </a:p>
          <a:p>
            <a:pPr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a:t>
            </a:r>
            <a:r>
              <a:rPr lang="en-CA" sz="3200" dirty="0" err="1" smtClean="0">
                <a:latin typeface="Avenir Book"/>
                <a:ea typeface="Avenir Book"/>
                <a:cs typeface="Avenir Book"/>
                <a:sym typeface="Avenir Book"/>
              </a:rPr>
              <a:t>unblinded</a:t>
            </a:r>
            <a:r>
              <a:rPr lang="en-CA" sz="3200" dirty="0" smtClean="0">
                <a:latin typeface="Avenir Book"/>
                <a:ea typeface="Avenir Book"/>
                <a:cs typeface="Avenir Book"/>
                <a:sym typeface="Avenir Book"/>
              </a:rPr>
              <a:t> (outcome assessors were blinded)</a:t>
            </a:r>
          </a:p>
          <a:p>
            <a:pPr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-underpowered</a:t>
            </a:r>
          </a:p>
          <a:p>
            <a:pPr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-choice of primary outcome (PCS may not be responsive to nutritional intervention)</a:t>
            </a:r>
          </a:p>
          <a:p>
            <a:pPr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-glucose control confounds interpretation</a:t>
            </a:r>
          </a:p>
          <a:p>
            <a:pPr marL="457200" indent="-457200" algn="l" defTabSz="609630">
              <a:lnSpc>
                <a:spcPct val="130000"/>
              </a:lnSpc>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Generalizability</a:t>
            </a:r>
          </a:p>
          <a:p>
            <a:pPr lvl="1"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-single center</a:t>
            </a:r>
          </a:p>
          <a:p>
            <a:pPr lvl="1"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-poor glycemic control</a:t>
            </a:r>
          </a:p>
          <a:p>
            <a:pPr lvl="1"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-unselected or heterogeneous nutrition risk profiles</a:t>
            </a:r>
          </a:p>
          <a:p>
            <a:pPr marL="457200" lvl="1" indent="-457200" algn="l" defTabSz="609630">
              <a:lnSpc>
                <a:spcPct val="130000"/>
              </a:lnSpc>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Interpretation?</a:t>
            </a:r>
          </a:p>
        </p:txBody>
      </p:sp>
      <p:sp>
        <p:nvSpPr>
          <p:cNvPr id="49" name="Shape 49"/>
          <p:cNvSpPr/>
          <p:nvPr/>
        </p:nvSpPr>
        <p:spPr>
          <a:xfrm>
            <a:off x="2048547" y="1917885"/>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247578148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373887" y="991365"/>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400" spc="-67" dirty="0" smtClean="0"/>
              <a:t>Critique of EAT-ICU</a:t>
            </a:r>
            <a:endParaRPr sz="4400" spc="-67" dirty="0"/>
          </a:p>
        </p:txBody>
      </p:sp>
      <p:sp>
        <p:nvSpPr>
          <p:cNvPr id="48" name="Shape 48"/>
          <p:cNvSpPr/>
          <p:nvPr/>
        </p:nvSpPr>
        <p:spPr>
          <a:xfrm>
            <a:off x="1084393" y="2235008"/>
            <a:ext cx="3262649" cy="710348"/>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Interpretation?</a:t>
            </a:r>
          </a:p>
        </p:txBody>
      </p:sp>
      <p:sp>
        <p:nvSpPr>
          <p:cNvPr id="49" name="Shape 49"/>
          <p:cNvSpPr/>
          <p:nvPr/>
        </p:nvSpPr>
        <p:spPr>
          <a:xfrm>
            <a:off x="2048547" y="1917885"/>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pic>
        <p:nvPicPr>
          <p:cNvPr id="2" name="Picture 1"/>
          <p:cNvPicPr>
            <a:picLocks noChangeAspect="1"/>
          </p:cNvPicPr>
          <p:nvPr/>
        </p:nvPicPr>
        <p:blipFill>
          <a:blip r:embed="rId4"/>
          <a:stretch>
            <a:fillRect/>
          </a:stretch>
        </p:blipFill>
        <p:spPr>
          <a:xfrm>
            <a:off x="4944907" y="2443551"/>
            <a:ext cx="9183688" cy="4548605"/>
          </a:xfrm>
          <a:prstGeom prst="rect">
            <a:avLst/>
          </a:prstGeom>
        </p:spPr>
      </p:pic>
      <p:sp>
        <p:nvSpPr>
          <p:cNvPr id="8" name="Shape 48"/>
          <p:cNvSpPr/>
          <p:nvPr/>
        </p:nvSpPr>
        <p:spPr>
          <a:xfrm>
            <a:off x="1275364" y="7166870"/>
            <a:ext cx="7339086" cy="205731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No direct measure of protein balance</a:t>
            </a:r>
            <a:endParaRPr lang="en-CA" sz="3200" dirty="0">
              <a:latin typeface="Avenir Book"/>
              <a:ea typeface="Avenir Book"/>
              <a:cs typeface="Avenir Book"/>
              <a:sym typeface="Avenir Book"/>
            </a:endParaRPr>
          </a:p>
          <a:p>
            <a:pPr marL="457200" indent="-457200" algn="l" defTabSz="609630">
              <a:lnSpc>
                <a:spcPct val="130000"/>
              </a:lnSpc>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No measure of body composition </a:t>
            </a:r>
          </a:p>
          <a:p>
            <a:pPr marL="457200" indent="-457200" algn="l" defTabSz="609630">
              <a:lnSpc>
                <a:spcPct val="130000"/>
              </a:lnSpc>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No measure of muscle function</a:t>
            </a:r>
          </a:p>
        </p:txBody>
      </p:sp>
    </p:spTree>
    <p:extLst>
      <p:ext uri="{BB962C8B-B14F-4D97-AF65-F5344CB8AC3E}">
        <p14:creationId xmlns:p14="http://schemas.microsoft.com/office/powerpoint/2010/main" val="125606454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080958" y="3296054"/>
            <a:ext cx="6669049" cy="1219200"/>
          </a:xfrm>
        </p:spPr>
        <p:txBody>
          <a:bodyPr>
            <a:normAutofit fontScale="90000"/>
          </a:bodyPr>
          <a:lstStyle/>
          <a:p>
            <a:pPr marL="304800" indent="-304800" defTabSz="457200">
              <a:buSzPct val="100000"/>
              <a:defRPr sz="1800">
                <a:solidFill>
                  <a:srgbClr val="000000"/>
                </a:solidFill>
              </a:defRPr>
            </a:pPr>
            <a:r>
              <a:rPr lang="en-CA" sz="4000" b="1" cap="none" dirty="0" smtClean="0">
                <a:solidFill>
                  <a:srgbClr val="0052E2"/>
                </a:solidFill>
                <a:latin typeface="Avenir Next Condensed"/>
                <a:ea typeface="Avenir Book"/>
                <a:cs typeface="Avenir Book"/>
                <a:sym typeface="Avenir Book"/>
              </a:rPr>
              <a:t>Is it still plausible that ‘more protein’, when controlling for energy intake and adequate glycemic control, still results in improved outcomes?</a:t>
            </a:r>
            <a:endParaRPr lang="en-CA" sz="4000" b="1" cap="none" dirty="0">
              <a:solidFill>
                <a:srgbClr val="0052E2"/>
              </a:solidFill>
              <a:latin typeface="Avenir Next Condensed"/>
              <a:ea typeface="Avenir Book"/>
              <a:cs typeface="Avenir Book"/>
              <a:sym typeface="Avenir Book"/>
            </a:endParaRP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3490762" y="4213674"/>
            <a:ext cx="1989571" cy="4271724"/>
          </a:xfrm>
          <a:prstGeom prst="rect">
            <a:avLst/>
          </a:prstGeom>
          <a:noFill/>
          <a:ln>
            <a:noFill/>
          </a:ln>
        </p:spPr>
      </p:pic>
      <p:pic>
        <p:nvPicPr>
          <p:cNvPr id="7" name="CCNLogo.png"/>
          <p:cNvPicPr/>
          <p:nvPr/>
        </p:nvPicPr>
        <p:blipFill>
          <a:blip r:embed="rId3">
            <a:extLst/>
          </a:blip>
          <a:stretch>
            <a:fillRect/>
          </a:stretch>
        </p:blipFill>
        <p:spPr>
          <a:xfrm>
            <a:off x="532916" y="216843"/>
            <a:ext cx="2370209" cy="1128934"/>
          </a:xfrm>
          <a:prstGeom prst="rect">
            <a:avLst/>
          </a:prstGeom>
          <a:ln w="12700">
            <a:miter lim="400000"/>
          </a:ln>
        </p:spPr>
      </p:pic>
    </p:spTree>
    <p:extLst>
      <p:ext uri="{BB962C8B-B14F-4D97-AF65-F5344CB8AC3E}">
        <p14:creationId xmlns:p14="http://schemas.microsoft.com/office/powerpoint/2010/main" val="121490577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380" descr="figures1"/>
          <p:cNvGrpSpPr/>
          <p:nvPr/>
        </p:nvGrpSpPr>
        <p:grpSpPr>
          <a:xfrm>
            <a:off x="3173401" y="2327699"/>
            <a:ext cx="11318592" cy="6766773"/>
            <a:chOff x="0" y="0"/>
            <a:chExt cx="8488684" cy="5074923"/>
          </a:xfrm>
        </p:grpSpPr>
        <p:sp>
          <p:nvSpPr>
            <p:cNvPr id="378" name="Shape 378"/>
            <p:cNvSpPr/>
            <p:nvPr/>
          </p:nvSpPr>
          <p:spPr>
            <a:xfrm>
              <a:off x="139699" y="139699"/>
              <a:ext cx="8209285" cy="4795525"/>
            </a:xfrm>
            <a:prstGeom prst="rect">
              <a:avLst/>
            </a:prstGeom>
            <a:solidFill>
              <a:srgbClr val="B4B4B4"/>
            </a:solidFill>
            <a:ln w="12700" cap="flat">
              <a:noFill/>
              <a:miter lim="400000"/>
            </a:ln>
            <a:effectLst/>
          </p:spPr>
          <p:txBody>
            <a:bodyPr wrap="square" lIns="0" tIns="0" rIns="0" bIns="0" numCol="1" anchor="ctr">
              <a:noAutofit/>
            </a:bodyPr>
            <a:lstStyle/>
            <a:p>
              <a:pPr lvl="0">
                <a:defRPr>
                  <a:latin typeface="Gill Sans Light"/>
                  <a:ea typeface="Gill Sans Light"/>
                  <a:cs typeface="Gill Sans Light"/>
                  <a:sym typeface="Gill Sans Light"/>
                </a:defRPr>
              </a:pPr>
              <a:endParaRPr sz="4800"/>
            </a:p>
          </p:txBody>
        </p:sp>
        <p:pic>
          <p:nvPicPr>
            <p:cNvPr id="379" name="image17.png"/>
            <p:cNvPicPr/>
            <p:nvPr/>
          </p:nvPicPr>
          <p:blipFill>
            <a:blip r:embed="rId3">
              <a:extLst/>
            </a:blip>
            <a:stretch>
              <a:fillRect/>
            </a:stretch>
          </p:blipFill>
          <p:spPr>
            <a:xfrm>
              <a:off x="-1" y="-1"/>
              <a:ext cx="8488685" cy="5074925"/>
            </a:xfrm>
            <a:prstGeom prst="rect">
              <a:avLst/>
            </a:prstGeom>
            <a:ln w="12700" cap="flat">
              <a:noFill/>
              <a:miter lim="400000"/>
            </a:ln>
            <a:effectLst>
              <a:outerShdw blurRad="787400" dist="224247" dir="5400000" rotWithShape="0">
                <a:srgbClr val="000000">
                  <a:alpha val="5242"/>
                </a:srgbClr>
              </a:outerShdw>
              <a:reflection stA="48601" endPos="40000" dir="5400000" sy="-100000" algn="bl" rotWithShape="0"/>
            </a:effectLst>
          </p:spPr>
        </p:pic>
      </p:grpSp>
      <p:sp>
        <p:nvSpPr>
          <p:cNvPr id="381" name="Shape 381"/>
          <p:cNvSpPr/>
          <p:nvPr/>
        </p:nvSpPr>
        <p:spPr>
          <a:xfrm>
            <a:off x="2073349" y="248535"/>
            <a:ext cx="13570221" cy="1828193"/>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ICU Patients Are Not All Created Equal</a:t>
            </a:r>
            <a:r>
              <a:rPr sz="4400" spc="-52" dirty="0" smtClean="0">
                <a:solidFill>
                  <a:srgbClr val="0000FF"/>
                </a:solidFill>
              </a:rPr>
              <a:t>…</a:t>
            </a:r>
            <a:endParaRPr lang="en-CA" sz="4400" spc="-52" dirty="0" smtClean="0">
              <a:solidFill>
                <a:srgbClr val="0000FF"/>
              </a:solidFill>
            </a:endParaRPr>
          </a:p>
          <a:p>
            <a:pPr lvl="0">
              <a:defRPr sz="1800" b="0" spc="0">
                <a:solidFill>
                  <a:srgbClr val="000000"/>
                </a:solidFill>
              </a:defRPr>
            </a:pPr>
            <a:r>
              <a:rPr sz="4400" spc="-52" dirty="0" smtClean="0">
                <a:solidFill>
                  <a:srgbClr val="0000FF"/>
                </a:solidFill>
              </a:rPr>
              <a:t>Should </a:t>
            </a:r>
            <a:r>
              <a:rPr sz="4400" spc="-52" dirty="0">
                <a:solidFill>
                  <a:srgbClr val="0000FF"/>
                </a:solidFill>
              </a:rPr>
              <a:t>We Expect the Impact of Nutrition Therapy to be the Same Across All Patients?</a:t>
            </a:r>
          </a:p>
        </p:txBody>
      </p:sp>
      <p:pic>
        <p:nvPicPr>
          <p:cNvPr id="7" name="image2.png"/>
          <p:cNvPicPr/>
          <p:nvPr/>
        </p:nvPicPr>
        <p:blipFill>
          <a:blip r:embed="rId4">
            <a:extLst/>
          </a:blip>
          <a:stretch>
            <a:fillRect/>
          </a:stretch>
        </p:blipFill>
        <p:spPr>
          <a:xfrm>
            <a:off x="0" y="183838"/>
            <a:ext cx="1829909" cy="661807"/>
          </a:xfrm>
          <a:prstGeom prst="rect">
            <a:avLst/>
          </a:prstGeom>
          <a:ln w="12700">
            <a:miter lim="400000"/>
          </a:ln>
        </p:spPr>
      </p:pic>
    </p:spTree>
    <p:extLst>
      <p:ext uri="{BB962C8B-B14F-4D97-AF65-F5344CB8AC3E}">
        <p14:creationId xmlns:p14="http://schemas.microsoft.com/office/powerpoint/2010/main" val="272425618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own Arrow Callout 15"/>
          <p:cNvSpPr>
            <a:spLocks noChangeArrowheads="1"/>
          </p:cNvSpPr>
          <p:nvPr/>
        </p:nvSpPr>
        <p:spPr bwMode="auto">
          <a:xfrm>
            <a:off x="6936158" y="3251200"/>
            <a:ext cx="3901440" cy="1300480"/>
          </a:xfrm>
          <a:prstGeom prst="downArrowCallout">
            <a:avLst>
              <a:gd name="adj1" fmla="val 25000"/>
              <a:gd name="adj2" fmla="val 25000"/>
              <a:gd name="adj3" fmla="val 25000"/>
              <a:gd name="adj4" fmla="val 64977"/>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grpSp>
        <p:nvGrpSpPr>
          <p:cNvPr id="107523" name="Group 3"/>
          <p:cNvGrpSpPr>
            <a:grpSpLocks/>
          </p:cNvGrpSpPr>
          <p:nvPr/>
        </p:nvGrpSpPr>
        <p:grpSpPr bwMode="auto">
          <a:xfrm>
            <a:off x="5202184" y="4660056"/>
            <a:ext cx="7477760" cy="1192107"/>
            <a:chOff x="2133600" y="3048000"/>
            <a:chExt cx="5257800" cy="838200"/>
          </a:xfrm>
        </p:grpSpPr>
        <p:sp>
          <p:nvSpPr>
            <p:cNvPr id="107545" name="Rectangle 1"/>
            <p:cNvSpPr>
              <a:spLocks noChangeArrowheads="1"/>
            </p:cNvSpPr>
            <p:nvPr/>
          </p:nvSpPr>
          <p:spPr bwMode="auto">
            <a:xfrm>
              <a:off x="2133600" y="3048000"/>
              <a:ext cx="5257800" cy="8382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6" name="TextBox 2"/>
            <p:cNvSpPr txBox="1">
              <a:spLocks noChangeArrowheads="1"/>
            </p:cNvSpPr>
            <p:nvPr/>
          </p:nvSpPr>
          <p:spPr bwMode="auto">
            <a:xfrm>
              <a:off x="2133600" y="3163669"/>
              <a:ext cx="5257800" cy="61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2844">
                  <a:solidFill>
                    <a:srgbClr val="000000"/>
                  </a:solidFill>
                </a:rPr>
                <a:t>Nutrition Status</a:t>
              </a:r>
            </a:p>
            <a:p>
              <a:pPr algn="ctr" eaLnBrk="0" fontAlgn="base" hangingPunct="0">
                <a:spcBef>
                  <a:spcPct val="0"/>
                </a:spcBef>
                <a:spcAft>
                  <a:spcPct val="0"/>
                </a:spcAft>
              </a:pPr>
              <a:r>
                <a:rPr lang="en-CA" altLang="en-US" sz="2276">
                  <a:solidFill>
                    <a:srgbClr val="000000"/>
                  </a:solidFill>
                </a:rPr>
                <a:t>micronutrient levels  -  immune markers  - muscle mass</a:t>
              </a:r>
            </a:p>
          </p:txBody>
        </p:sp>
      </p:grpSp>
      <p:sp>
        <p:nvSpPr>
          <p:cNvPr id="107524" name="Rectangle 4"/>
          <p:cNvSpPr>
            <a:spLocks noChangeArrowheads="1"/>
          </p:cNvSpPr>
          <p:nvPr/>
        </p:nvSpPr>
        <p:spPr bwMode="auto">
          <a:xfrm>
            <a:off x="7261278" y="3359573"/>
            <a:ext cx="3251200" cy="541867"/>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Starvation</a:t>
            </a:r>
          </a:p>
        </p:txBody>
      </p:sp>
      <p:grpSp>
        <p:nvGrpSpPr>
          <p:cNvPr id="107525" name="Group 9"/>
          <p:cNvGrpSpPr>
            <a:grpSpLocks/>
          </p:cNvGrpSpPr>
          <p:nvPr/>
        </p:nvGrpSpPr>
        <p:grpSpPr bwMode="auto">
          <a:xfrm>
            <a:off x="3251465" y="1950721"/>
            <a:ext cx="2709333" cy="1950720"/>
            <a:chOff x="228600" y="1295400"/>
            <a:chExt cx="1905000" cy="1371600"/>
          </a:xfrm>
        </p:grpSpPr>
        <p:sp>
          <p:nvSpPr>
            <p:cNvPr id="107543" name="Oval 10"/>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4" name="TextBox 11"/>
            <p:cNvSpPr txBox="1">
              <a:spLocks noChangeArrowheads="1"/>
            </p:cNvSpPr>
            <p:nvPr/>
          </p:nvSpPr>
          <p:spPr bwMode="auto">
            <a:xfrm>
              <a:off x="228600" y="1371600"/>
              <a:ext cx="1905000" cy="104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Acute</a:t>
              </a:r>
            </a:p>
            <a:p>
              <a:pPr algn="ctr" eaLnBrk="0" fontAlgn="base" hangingPunct="0">
                <a:spcBef>
                  <a:spcPct val="0"/>
                </a:spcBef>
                <a:spcAft>
                  <a:spcPct val="0"/>
                </a:spcAft>
                <a:buFontTx/>
                <a:buChar char="-"/>
              </a:pPr>
              <a:r>
                <a:rPr lang="en-CA" altLang="en-US" sz="1991">
                  <a:solidFill>
                    <a:srgbClr val="000000"/>
                  </a:solidFill>
                </a:rPr>
                <a:t>Reduced po intake</a:t>
              </a:r>
            </a:p>
            <a:p>
              <a:pPr algn="ctr" eaLnBrk="0" fontAlgn="base" hangingPunct="0">
                <a:spcBef>
                  <a:spcPct val="0"/>
                </a:spcBef>
                <a:spcAft>
                  <a:spcPct val="0"/>
                </a:spcAft>
                <a:buFontTx/>
                <a:buChar char="-"/>
              </a:pPr>
              <a:r>
                <a:rPr lang="en-CA" altLang="en-US" sz="1991">
                  <a:solidFill>
                    <a:srgbClr val="000000"/>
                  </a:solidFill>
                </a:rPr>
                <a:t>pre ICU hospital stay</a:t>
              </a:r>
            </a:p>
            <a:p>
              <a:pPr algn="ctr" eaLnBrk="0" fontAlgn="base" hangingPunct="0">
                <a:spcBef>
                  <a:spcPct val="0"/>
                </a:spcBef>
                <a:spcAft>
                  <a:spcPct val="0"/>
                </a:spcAft>
              </a:pPr>
              <a:endParaRPr lang="en-CA" altLang="en-US" sz="1707">
                <a:solidFill>
                  <a:srgbClr val="FFFF00"/>
                </a:solidFill>
              </a:endParaRPr>
            </a:p>
          </p:txBody>
        </p:sp>
      </p:grpSp>
      <p:grpSp>
        <p:nvGrpSpPr>
          <p:cNvPr id="107526" name="Group 12"/>
          <p:cNvGrpSpPr>
            <a:grpSpLocks/>
          </p:cNvGrpSpPr>
          <p:nvPr/>
        </p:nvGrpSpPr>
        <p:grpSpPr bwMode="auto">
          <a:xfrm>
            <a:off x="11704585" y="1842346"/>
            <a:ext cx="2709333" cy="1950720"/>
            <a:chOff x="228600" y="1295400"/>
            <a:chExt cx="1905000" cy="1371600"/>
          </a:xfrm>
        </p:grpSpPr>
        <p:sp>
          <p:nvSpPr>
            <p:cNvPr id="107541" name="Oval 13"/>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2" name="TextBox 14"/>
            <p:cNvSpPr txBox="1">
              <a:spLocks noChangeArrowheads="1"/>
            </p:cNvSpPr>
            <p:nvPr/>
          </p:nvSpPr>
          <p:spPr bwMode="auto">
            <a:xfrm>
              <a:off x="228600" y="1524000"/>
              <a:ext cx="1905000" cy="86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Chronic</a:t>
              </a:r>
            </a:p>
            <a:p>
              <a:pPr algn="ctr" eaLnBrk="0" fontAlgn="base" hangingPunct="0">
                <a:spcBef>
                  <a:spcPct val="0"/>
                </a:spcBef>
                <a:spcAft>
                  <a:spcPct val="0"/>
                </a:spcAft>
                <a:buFontTx/>
                <a:buChar char="-"/>
              </a:pPr>
              <a:r>
                <a:rPr lang="en-CA" altLang="en-US" sz="1991">
                  <a:solidFill>
                    <a:srgbClr val="000000"/>
                  </a:solidFill>
                </a:rPr>
                <a:t>Recent weight loss</a:t>
              </a:r>
            </a:p>
            <a:p>
              <a:pPr algn="ctr" eaLnBrk="0" fontAlgn="base" hangingPunct="0">
                <a:spcBef>
                  <a:spcPct val="0"/>
                </a:spcBef>
                <a:spcAft>
                  <a:spcPct val="0"/>
                </a:spcAft>
                <a:buFontTx/>
                <a:buChar char="-"/>
              </a:pPr>
              <a:r>
                <a:rPr lang="en-CA" altLang="en-US" sz="1991">
                  <a:solidFill>
                    <a:srgbClr val="000000"/>
                  </a:solidFill>
                </a:rPr>
                <a:t>BMI?</a:t>
              </a:r>
              <a:endParaRPr lang="en-CA" altLang="en-US" sz="1707">
                <a:solidFill>
                  <a:srgbClr val="FFFF00"/>
                </a:solidFill>
              </a:endParaRPr>
            </a:p>
          </p:txBody>
        </p:sp>
      </p:grpSp>
      <p:grpSp>
        <p:nvGrpSpPr>
          <p:cNvPr id="107527" name="Group 19"/>
          <p:cNvGrpSpPr>
            <a:grpSpLocks/>
          </p:cNvGrpSpPr>
          <p:nvPr/>
        </p:nvGrpSpPr>
        <p:grpSpPr bwMode="auto">
          <a:xfrm>
            <a:off x="7044530" y="5960531"/>
            <a:ext cx="4155675" cy="1300479"/>
            <a:chOff x="3429000" y="4038600"/>
            <a:chExt cx="2743200" cy="914400"/>
          </a:xfrm>
        </p:grpSpPr>
        <p:sp>
          <p:nvSpPr>
            <p:cNvPr id="107539" name="Down Arrow Callout 16"/>
            <p:cNvSpPr>
              <a:spLocks noChangeArrowheads="1"/>
            </p:cNvSpPr>
            <p:nvPr/>
          </p:nvSpPr>
          <p:spPr bwMode="auto">
            <a:xfrm rot="10800000">
              <a:off x="3429000" y="4038600"/>
              <a:ext cx="2743200" cy="914400"/>
            </a:xfrm>
            <a:prstGeom prst="downArrowCallout">
              <a:avLst>
                <a:gd name="adj1" fmla="val 25000"/>
                <a:gd name="adj2" fmla="val 25000"/>
                <a:gd name="adj3" fmla="val 25000"/>
                <a:gd name="adj4" fmla="val 64977"/>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0" name="TextBox 17"/>
            <p:cNvSpPr txBox="1">
              <a:spLocks noChangeArrowheads="1"/>
            </p:cNvSpPr>
            <p:nvPr/>
          </p:nvSpPr>
          <p:spPr bwMode="auto">
            <a:xfrm>
              <a:off x="3810000" y="4419600"/>
              <a:ext cx="1981200" cy="43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Inflammation</a:t>
              </a:r>
            </a:p>
          </p:txBody>
        </p:sp>
      </p:grpSp>
      <p:cxnSp>
        <p:nvCxnSpPr>
          <p:cNvPr id="107528" name="Straight Arrow Connector 21"/>
          <p:cNvCxnSpPr>
            <a:cxnSpLocks noChangeShapeType="1"/>
            <a:stCxn id="107544" idx="3"/>
            <a:endCxn id="107522" idx="1"/>
          </p:cNvCxnSpPr>
          <p:nvPr/>
        </p:nvCxnSpPr>
        <p:spPr bwMode="auto">
          <a:xfrm>
            <a:off x="5960798" y="2805581"/>
            <a:ext cx="975360" cy="868125"/>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cxnSp>
        <p:nvCxnSpPr>
          <p:cNvPr id="107529" name="Straight Arrow Connector 23"/>
          <p:cNvCxnSpPr>
            <a:cxnSpLocks noChangeShapeType="1"/>
            <a:stCxn id="107542" idx="1"/>
            <a:endCxn id="107522" idx="3"/>
          </p:cNvCxnSpPr>
          <p:nvPr/>
        </p:nvCxnSpPr>
        <p:spPr bwMode="auto">
          <a:xfrm flipH="1">
            <a:off x="10837598" y="2782603"/>
            <a:ext cx="866987" cy="891103"/>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grpSp>
        <p:nvGrpSpPr>
          <p:cNvPr id="107530" name="Group 24"/>
          <p:cNvGrpSpPr>
            <a:grpSpLocks/>
          </p:cNvGrpSpPr>
          <p:nvPr/>
        </p:nvGrpSpPr>
        <p:grpSpPr bwMode="auto">
          <a:xfrm>
            <a:off x="3251465" y="6827521"/>
            <a:ext cx="2709333" cy="1950720"/>
            <a:chOff x="228600" y="1295400"/>
            <a:chExt cx="1905000" cy="1371600"/>
          </a:xfrm>
        </p:grpSpPr>
        <p:sp>
          <p:nvSpPr>
            <p:cNvPr id="107537" name="Oval 25"/>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38" name="TextBox 26"/>
            <p:cNvSpPr txBox="1">
              <a:spLocks noChangeArrowheads="1"/>
            </p:cNvSpPr>
            <p:nvPr/>
          </p:nvSpPr>
          <p:spPr bwMode="auto">
            <a:xfrm>
              <a:off x="228600" y="1371600"/>
              <a:ext cx="1905000" cy="12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Acute</a:t>
              </a:r>
            </a:p>
            <a:p>
              <a:pPr algn="ctr" eaLnBrk="0" fontAlgn="base" hangingPunct="0">
                <a:spcBef>
                  <a:spcPct val="0"/>
                </a:spcBef>
                <a:spcAft>
                  <a:spcPct val="0"/>
                </a:spcAft>
                <a:buFontTx/>
                <a:buChar char="-"/>
              </a:pPr>
              <a:r>
                <a:rPr lang="en-CA" altLang="en-US" sz="1991">
                  <a:solidFill>
                    <a:srgbClr val="000000"/>
                  </a:solidFill>
                </a:rPr>
                <a:t>IL-6</a:t>
              </a:r>
            </a:p>
            <a:p>
              <a:pPr algn="ctr" eaLnBrk="0" fontAlgn="base" hangingPunct="0">
                <a:spcBef>
                  <a:spcPct val="0"/>
                </a:spcBef>
                <a:spcAft>
                  <a:spcPct val="0"/>
                </a:spcAft>
                <a:buFontTx/>
                <a:buChar char="-"/>
              </a:pPr>
              <a:r>
                <a:rPr lang="en-CA" altLang="en-US" sz="1991">
                  <a:solidFill>
                    <a:srgbClr val="000000"/>
                  </a:solidFill>
                </a:rPr>
                <a:t>CRP</a:t>
              </a:r>
            </a:p>
            <a:p>
              <a:pPr algn="ctr" eaLnBrk="0" fontAlgn="base" hangingPunct="0">
                <a:spcBef>
                  <a:spcPct val="0"/>
                </a:spcBef>
                <a:spcAft>
                  <a:spcPct val="0"/>
                </a:spcAft>
                <a:buFontTx/>
                <a:buChar char="-"/>
              </a:pPr>
              <a:r>
                <a:rPr lang="en-CA" altLang="en-US" sz="1991">
                  <a:solidFill>
                    <a:srgbClr val="000000"/>
                  </a:solidFill>
                </a:rPr>
                <a:t>PCT</a:t>
              </a:r>
            </a:p>
            <a:p>
              <a:pPr algn="ctr" eaLnBrk="0" fontAlgn="base" hangingPunct="0">
                <a:spcBef>
                  <a:spcPct val="0"/>
                </a:spcBef>
                <a:spcAft>
                  <a:spcPct val="0"/>
                </a:spcAft>
              </a:pPr>
              <a:endParaRPr lang="en-CA" altLang="en-US" sz="1707">
                <a:solidFill>
                  <a:srgbClr val="FFFF00"/>
                </a:solidFill>
              </a:endParaRPr>
            </a:p>
          </p:txBody>
        </p:sp>
      </p:grpSp>
      <p:cxnSp>
        <p:nvCxnSpPr>
          <p:cNvPr id="107531" name="Straight Arrow Connector 27"/>
          <p:cNvCxnSpPr>
            <a:cxnSpLocks noChangeShapeType="1"/>
            <a:endCxn id="107539" idx="3"/>
          </p:cNvCxnSpPr>
          <p:nvPr/>
        </p:nvCxnSpPr>
        <p:spPr bwMode="auto">
          <a:xfrm flipV="1">
            <a:off x="5960799" y="6838505"/>
            <a:ext cx="1083731" cy="862781"/>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grpSp>
        <p:nvGrpSpPr>
          <p:cNvPr id="107532" name="Group 29"/>
          <p:cNvGrpSpPr>
            <a:grpSpLocks/>
          </p:cNvGrpSpPr>
          <p:nvPr/>
        </p:nvGrpSpPr>
        <p:grpSpPr bwMode="auto">
          <a:xfrm>
            <a:off x="11921331" y="6827521"/>
            <a:ext cx="2709333" cy="1950720"/>
            <a:chOff x="228600" y="1295400"/>
            <a:chExt cx="1905000" cy="1371600"/>
          </a:xfrm>
        </p:grpSpPr>
        <p:sp>
          <p:nvSpPr>
            <p:cNvPr id="107535" name="Oval 30"/>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36" name="TextBox 31"/>
            <p:cNvSpPr txBox="1">
              <a:spLocks noChangeArrowheads="1"/>
            </p:cNvSpPr>
            <p:nvPr/>
          </p:nvSpPr>
          <p:spPr bwMode="auto">
            <a:xfrm>
              <a:off x="228600" y="1524000"/>
              <a:ext cx="1905000" cy="64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Chronic</a:t>
              </a:r>
            </a:p>
            <a:p>
              <a:pPr algn="ctr" eaLnBrk="0" fontAlgn="base" hangingPunct="0">
                <a:spcBef>
                  <a:spcPct val="0"/>
                </a:spcBef>
                <a:spcAft>
                  <a:spcPct val="0"/>
                </a:spcAft>
                <a:buFontTx/>
                <a:buChar char="-"/>
              </a:pPr>
              <a:r>
                <a:rPr lang="en-CA" altLang="en-US" sz="1991">
                  <a:solidFill>
                    <a:srgbClr val="000000"/>
                  </a:solidFill>
                </a:rPr>
                <a:t>Comorbid illness</a:t>
              </a:r>
              <a:endParaRPr lang="en-CA" altLang="en-US" sz="1707">
                <a:solidFill>
                  <a:srgbClr val="FFFF00"/>
                </a:solidFill>
              </a:endParaRPr>
            </a:p>
          </p:txBody>
        </p:sp>
      </p:grpSp>
      <p:cxnSp>
        <p:nvCxnSpPr>
          <p:cNvPr id="107533" name="Straight Arrow Connector 32"/>
          <p:cNvCxnSpPr>
            <a:cxnSpLocks noChangeShapeType="1"/>
            <a:endCxn id="107539" idx="1"/>
          </p:cNvCxnSpPr>
          <p:nvPr/>
        </p:nvCxnSpPr>
        <p:spPr bwMode="auto">
          <a:xfrm flipH="1" flipV="1">
            <a:off x="11200204" y="6838505"/>
            <a:ext cx="721127" cy="948573"/>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sp>
        <p:nvSpPr>
          <p:cNvPr id="35" name="Rectangle 2"/>
          <p:cNvSpPr txBox="1">
            <a:spLocks noChangeArrowheads="1"/>
          </p:cNvSpPr>
          <p:nvPr/>
        </p:nvSpPr>
        <p:spPr>
          <a:xfrm>
            <a:off x="3143091" y="216747"/>
            <a:ext cx="11054080" cy="1625600"/>
          </a:xfrm>
          <a:prstGeom prst="rect">
            <a:avLst/>
          </a:prstGeom>
        </p:spPr>
        <p:txBody>
          <a:bodyPr/>
          <a:lstStyle/>
          <a:p>
            <a:pPr algn="ctr" eaLnBrk="0" fontAlgn="base" hangingPunct="0">
              <a:spcBef>
                <a:spcPct val="0"/>
              </a:spcBef>
              <a:spcAft>
                <a:spcPct val="0"/>
              </a:spcAft>
              <a:defRPr/>
            </a:pPr>
            <a:r>
              <a:rPr lang="en-US" sz="3982" b="1" dirty="0">
                <a:solidFill>
                  <a:srgbClr val="0000FF"/>
                </a:solidFill>
                <a:latin typeface="Avenir Next"/>
              </a:rPr>
              <a:t>A Conceptual Model for Nutrition Risk Assessment in the Critically Ill</a:t>
            </a:r>
          </a:p>
        </p:txBody>
      </p:sp>
    </p:spTree>
    <p:extLst>
      <p:ext uri="{BB962C8B-B14F-4D97-AF65-F5344CB8AC3E}">
        <p14:creationId xmlns:p14="http://schemas.microsoft.com/office/powerpoint/2010/main" val="235331432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p:nvPr/>
        </p:nvSpPr>
        <p:spPr>
          <a:xfrm>
            <a:off x="2048361" y="614176"/>
            <a:ext cx="13943751"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88">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17" dirty="0">
                <a:solidFill>
                  <a:srgbClr val="0000FF"/>
                </a:solidFill>
              </a:rPr>
              <a:t>The Validation of the </a:t>
            </a:r>
            <a:r>
              <a:rPr sz="4400" spc="-117" dirty="0" err="1">
                <a:solidFill>
                  <a:srgbClr val="0000FF"/>
                </a:solidFill>
              </a:rPr>
              <a:t>NUTrition</a:t>
            </a:r>
            <a:r>
              <a:rPr sz="4400" spc="-117" dirty="0">
                <a:solidFill>
                  <a:srgbClr val="0000FF"/>
                </a:solidFill>
              </a:rPr>
              <a:t> Risk in the Critically Ill Score (NUTRIC Score)</a:t>
            </a:r>
          </a:p>
        </p:txBody>
      </p:sp>
      <p:sp>
        <p:nvSpPr>
          <p:cNvPr id="386" name="Shape 386"/>
          <p:cNvSpPr/>
          <p:nvPr/>
        </p:nvSpPr>
        <p:spPr>
          <a:xfrm>
            <a:off x="3003781" y="2101367"/>
            <a:ext cx="11332701" cy="7684112"/>
          </a:xfrm>
          <a:prstGeom prst="rect">
            <a:avLst/>
          </a:prstGeom>
          <a:solidFill>
            <a:srgbClr val="FFFFFF"/>
          </a:solidFill>
          <a:ln w="12700">
            <a:miter lim="400000"/>
          </a:ln>
        </p:spPr>
        <p:txBody>
          <a:bodyPr lIns="0" tIns="0" rIns="0" bIns="0"/>
          <a:lstStyle/>
          <a:p>
            <a:pPr algn="l" defTabSz="1219261">
              <a:defRPr sz="2400">
                <a:solidFill>
                  <a:srgbClr val="0000FF"/>
                </a:solidFill>
                <a:latin typeface="Times New Roman"/>
                <a:ea typeface="Times New Roman"/>
                <a:cs typeface="Times New Roman"/>
                <a:sym typeface="Times New Roman"/>
              </a:defRPr>
            </a:pPr>
            <a:endParaRPr sz="3200"/>
          </a:p>
        </p:txBody>
      </p:sp>
      <p:pic>
        <p:nvPicPr>
          <p:cNvPr id="387" name="image18.png"/>
          <p:cNvPicPr/>
          <p:nvPr/>
        </p:nvPicPr>
        <p:blipFill>
          <a:blip r:embed="rId2">
            <a:extLst/>
          </a:blip>
          <a:stretch>
            <a:fillRect/>
          </a:stretch>
        </p:blipFill>
        <p:spPr>
          <a:xfrm>
            <a:off x="3039472" y="1832971"/>
            <a:ext cx="11332705" cy="7684108"/>
          </a:xfrm>
          <a:prstGeom prst="rect">
            <a:avLst/>
          </a:prstGeom>
          <a:ln w="12700">
            <a:miter lim="400000"/>
          </a:ln>
        </p:spPr>
      </p:pic>
      <p:sp>
        <p:nvSpPr>
          <p:cNvPr id="388" name="Shape 388"/>
          <p:cNvSpPr/>
          <p:nvPr/>
        </p:nvSpPr>
        <p:spPr>
          <a:xfrm>
            <a:off x="3674022" y="2313708"/>
            <a:ext cx="9992213"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133" b="1">
                <a:solidFill>
                  <a:srgbClr val="5A5F5E"/>
                </a:solidFill>
                <a:latin typeface="Arial"/>
                <a:ea typeface="Arial"/>
                <a:cs typeface="Arial"/>
                <a:sym typeface="Arial"/>
              </a:rPr>
              <a:t>Interaction between NUTRIC Score and nutritional adequacy (n=211)</a:t>
            </a:r>
            <a:r>
              <a:rPr sz="2133" b="1" baseline="30500">
                <a:solidFill>
                  <a:srgbClr val="5A5F5E"/>
                </a:solidFill>
                <a:latin typeface="Arial"/>
                <a:ea typeface="Arial"/>
                <a:cs typeface="Arial"/>
                <a:sym typeface="Arial"/>
              </a:rPr>
              <a:t>*</a:t>
            </a:r>
          </a:p>
        </p:txBody>
      </p:sp>
      <p:sp>
        <p:nvSpPr>
          <p:cNvPr id="389" name="Shape 389"/>
          <p:cNvSpPr/>
          <p:nvPr/>
        </p:nvSpPr>
        <p:spPr>
          <a:xfrm>
            <a:off x="11944876" y="9061214"/>
            <a:ext cx="5486567" cy="7795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dirty="0"/>
              <a:t>Heyland </a:t>
            </a:r>
            <a:endParaRPr lang="en-CA" sz="2133" dirty="0" smtClean="0"/>
          </a:p>
          <a:p>
            <a:pPr lvl="0" algn="r">
              <a:defRPr sz="1800"/>
            </a:pPr>
            <a:r>
              <a:rPr sz="2133" dirty="0" smtClean="0"/>
              <a:t>Critical </a:t>
            </a:r>
            <a:r>
              <a:rPr sz="2133" dirty="0"/>
              <a:t>Care 2011, 15:R28</a:t>
            </a:r>
          </a:p>
        </p:txBody>
      </p:sp>
      <p:pic>
        <p:nvPicPr>
          <p:cNvPr id="8" name="image2.png"/>
          <p:cNvPicPr/>
          <p:nvPr/>
        </p:nvPicPr>
        <p:blipFill>
          <a:blip r:embed="rId3">
            <a:extLst/>
          </a:blip>
          <a:stretch>
            <a:fillRect/>
          </a:stretch>
        </p:blipFill>
        <p:spPr>
          <a:xfrm>
            <a:off x="218452" y="12798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080958" y="3296054"/>
            <a:ext cx="6669049" cy="1219200"/>
          </a:xfrm>
        </p:spPr>
        <p:txBody>
          <a:bodyPr>
            <a:normAutofit/>
          </a:bodyPr>
          <a:lstStyle/>
          <a:p>
            <a:pPr marL="304800" indent="-304800" defTabSz="457200">
              <a:buSzPct val="100000"/>
              <a:defRPr sz="1800">
                <a:solidFill>
                  <a:srgbClr val="000000"/>
                </a:solidFill>
              </a:defRPr>
            </a:pPr>
            <a:r>
              <a:rPr lang="en-CA" sz="4000" b="1" cap="none" dirty="0" smtClean="0">
                <a:solidFill>
                  <a:srgbClr val="0052E2"/>
                </a:solidFill>
                <a:latin typeface="Avenir Next Condensed"/>
                <a:ea typeface="Avenir Book"/>
                <a:cs typeface="Avenir Book"/>
                <a:sym typeface="Avenir Book"/>
              </a:rPr>
              <a:t>Optimal Protein Dose?</a:t>
            </a:r>
            <a:endParaRPr lang="en-CA" sz="4000" b="1" cap="none" dirty="0">
              <a:solidFill>
                <a:srgbClr val="0052E2"/>
              </a:solidFill>
              <a:latin typeface="Avenir Next Condensed"/>
              <a:ea typeface="Avenir Book"/>
              <a:cs typeface="Avenir Book"/>
              <a:sym typeface="Avenir Book"/>
            </a:endParaRP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3490762" y="4213674"/>
            <a:ext cx="1989571" cy="4271724"/>
          </a:xfrm>
          <a:prstGeom prst="rect">
            <a:avLst/>
          </a:prstGeom>
          <a:noFill/>
          <a:ln>
            <a:noFill/>
          </a:ln>
        </p:spPr>
      </p:pic>
      <p:pic>
        <p:nvPicPr>
          <p:cNvPr id="7" name="CCNLogo.png"/>
          <p:cNvPicPr/>
          <p:nvPr/>
        </p:nvPicPr>
        <p:blipFill>
          <a:blip r:embed="rId3">
            <a:extLst/>
          </a:blip>
          <a:stretch>
            <a:fillRect/>
          </a:stretch>
        </p:blipFill>
        <p:spPr>
          <a:xfrm>
            <a:off x="532916" y="216843"/>
            <a:ext cx="2370209" cy="1128934"/>
          </a:xfrm>
          <a:prstGeom prst="rect">
            <a:avLst/>
          </a:prstGeom>
          <a:ln w="12700">
            <a:miter lim="400000"/>
          </a:ln>
        </p:spPr>
      </p:pic>
    </p:spTree>
    <p:extLst>
      <p:ext uri="{BB962C8B-B14F-4D97-AF65-F5344CB8AC3E}">
        <p14:creationId xmlns:p14="http://schemas.microsoft.com/office/powerpoint/2010/main" val="232394150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p:nvPr/>
        </p:nvSpPr>
        <p:spPr>
          <a:xfrm>
            <a:off x="2648879" y="2044928"/>
            <a:ext cx="12087110" cy="520497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Validated in 3 separate databases including the INS Dataset involving over 200 ICU’s worldwide </a:t>
            </a:r>
            <a:r>
              <a:rPr sz="3200" baseline="30000" dirty="0">
                <a:latin typeface="Avenir Book"/>
                <a:ea typeface="Avenir Book"/>
                <a:cs typeface="Avenir Book"/>
                <a:sym typeface="Avenir Book"/>
              </a:rPr>
              <a:t>1,2,3</a:t>
            </a:r>
            <a:endParaRPr sz="3200" dirty="0">
              <a:latin typeface="Avenir Book"/>
              <a:ea typeface="Avenir Book"/>
              <a:cs typeface="Avenir Book"/>
              <a:sym typeface="Avenir Book"/>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Validated without IL-6 levels (modified NUTRIC) </a:t>
            </a:r>
            <a:r>
              <a:rPr sz="3200" baseline="30000" dirty="0">
                <a:latin typeface="Avenir Book"/>
                <a:ea typeface="Avenir Book"/>
                <a:cs typeface="Avenir Book"/>
                <a:sym typeface="Avenir Book"/>
              </a:rPr>
              <a:t>2</a:t>
            </a:r>
            <a:endParaRPr sz="3200" dirty="0">
              <a:latin typeface="Avenir Book"/>
              <a:ea typeface="Avenir Book"/>
              <a:cs typeface="Avenir Book"/>
              <a:sym typeface="Avenir Book"/>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Independently validated in Brazilian, Portuguese, and Asian populations </a:t>
            </a:r>
            <a:r>
              <a:rPr sz="3200" baseline="30000" dirty="0" smtClean="0">
                <a:latin typeface="Avenir Book"/>
                <a:ea typeface="Avenir Book"/>
                <a:cs typeface="Avenir Book"/>
                <a:sym typeface="Avenir Book"/>
              </a:rPr>
              <a:t>4,5,6</a:t>
            </a:r>
            <a:r>
              <a:rPr lang="en-CA" sz="3200" baseline="30000" dirty="0" smtClean="0">
                <a:latin typeface="Avenir Book"/>
                <a:ea typeface="Avenir Book"/>
                <a:cs typeface="Avenir Book"/>
                <a:sym typeface="Avenir Book"/>
              </a:rPr>
              <a:t>,7</a:t>
            </a:r>
            <a:endParaRPr sz="2400" dirty="0">
              <a:latin typeface="Gill Sans Light"/>
              <a:ea typeface="Gill Sans Light"/>
              <a:cs typeface="Gill Sans Light"/>
              <a:sym typeface="Gill Sans Light"/>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Not validated in post hoc analysis of the PERMIT trial </a:t>
            </a:r>
            <a:r>
              <a:rPr lang="en-CA" sz="3200" baseline="30000" dirty="0" smtClean="0">
                <a:latin typeface="Avenir Book"/>
                <a:ea typeface="Avenir Book"/>
                <a:cs typeface="Avenir Book"/>
                <a:sym typeface="Avenir Book"/>
              </a:rPr>
              <a:t>8</a:t>
            </a:r>
            <a:endParaRPr sz="3200" dirty="0">
              <a:latin typeface="Avenir Book"/>
              <a:ea typeface="Avenir Book"/>
              <a:cs typeface="Avenir Book"/>
              <a:sym typeface="Avenir Book"/>
            </a:endParaRPr>
          </a:p>
          <a:p>
            <a:pPr algn="l" defTabSz="609630">
              <a:lnSpc>
                <a:spcPct val="130000"/>
              </a:lnSpc>
              <a:defRPr sz="1800">
                <a:solidFill>
                  <a:srgbClr val="000000"/>
                </a:solidFill>
              </a:defRPr>
            </a:pPr>
            <a:r>
              <a:rPr lang="en-CA" sz="3067" dirty="0">
                <a:latin typeface="Avenir Book"/>
                <a:ea typeface="Avenir Book"/>
                <a:cs typeface="Avenir Book"/>
                <a:sym typeface="Avenir Book"/>
              </a:rPr>
              <a:t>	</a:t>
            </a:r>
            <a:r>
              <a:rPr sz="3067" dirty="0">
                <a:latin typeface="Avenir Book"/>
                <a:ea typeface="Avenir Book"/>
                <a:cs typeface="Avenir Book"/>
                <a:sym typeface="Avenir Book"/>
              </a:rPr>
              <a:t>– RCT of different caloric intake (protein more important)</a:t>
            </a:r>
            <a:endParaRPr sz="2400" dirty="0">
              <a:latin typeface="Gill Sans Light"/>
              <a:ea typeface="Gill Sans Light"/>
              <a:cs typeface="Gill Sans Light"/>
              <a:sym typeface="Gill Sans Light"/>
            </a:endParaRPr>
          </a:p>
          <a:p>
            <a:pPr algn="l" defTabSz="609630">
              <a:lnSpc>
                <a:spcPct val="130000"/>
              </a:lnSpc>
              <a:defRPr sz="1800">
                <a:solidFill>
                  <a:srgbClr val="000000"/>
                </a:solidFill>
              </a:defRPr>
            </a:pPr>
            <a:r>
              <a:rPr lang="en-CA" sz="3067" dirty="0">
                <a:latin typeface="Avenir Book"/>
                <a:ea typeface="Avenir Book"/>
                <a:cs typeface="Avenir Book"/>
                <a:sym typeface="Avenir Book"/>
              </a:rPr>
              <a:t>	</a:t>
            </a:r>
            <a:r>
              <a:rPr sz="3067" dirty="0">
                <a:latin typeface="Avenir Book"/>
                <a:ea typeface="Avenir Book"/>
                <a:cs typeface="Avenir Book"/>
                <a:sym typeface="Avenir Book"/>
              </a:rPr>
              <a:t>– Underpowered, very wide confidence intervals</a:t>
            </a:r>
          </a:p>
        </p:txBody>
      </p:sp>
      <p:sp>
        <p:nvSpPr>
          <p:cNvPr id="393" name="Shape 393"/>
          <p:cNvSpPr/>
          <p:nvPr/>
        </p:nvSpPr>
        <p:spPr>
          <a:xfrm>
            <a:off x="6072325" y="7249903"/>
            <a:ext cx="7029192" cy="2503697"/>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Heyland Critical Care 2011, 15:R28</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Rahman, Clinical Nutrition 2013.</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Compher, CCM, 2016 (in press)</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smtClean="0">
                <a:latin typeface="Avenir Next"/>
                <a:ea typeface="Avenir Next"/>
                <a:cs typeface="Avenir Next"/>
                <a:sym typeface="Avenir Next"/>
              </a:rPr>
              <a:t>Rosa</a:t>
            </a:r>
            <a:r>
              <a:rPr lang="en-CA" sz="1867" dirty="0" smtClean="0">
                <a:latin typeface="Avenir Next"/>
                <a:ea typeface="Avenir Next"/>
                <a:cs typeface="Avenir Next"/>
                <a:sym typeface="Avenir Next"/>
              </a:rPr>
              <a:t>, </a:t>
            </a:r>
            <a:r>
              <a:rPr lang="en-CA" sz="1867" dirty="0" err="1" smtClean="0">
                <a:latin typeface="Avenir Next"/>
                <a:ea typeface="Avenir Next"/>
                <a:cs typeface="Avenir Next"/>
                <a:sym typeface="Avenir Next"/>
              </a:rPr>
              <a:t>Marcadenti</a:t>
            </a:r>
            <a:r>
              <a:rPr sz="1867" dirty="0" smtClean="0">
                <a:latin typeface="Avenir Next"/>
                <a:ea typeface="Avenir Next"/>
                <a:cs typeface="Avenir Next"/>
                <a:sym typeface="Avenir Next"/>
              </a:rPr>
              <a:t> </a:t>
            </a:r>
            <a:r>
              <a:rPr sz="1867" dirty="0">
                <a:latin typeface="Avenir Next"/>
                <a:ea typeface="Avenir Next"/>
                <a:cs typeface="Avenir Next"/>
                <a:sym typeface="Avenir Next"/>
              </a:rPr>
              <a:t>Clinical Nutrition ESPEN 2016</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smtClean="0">
                <a:latin typeface="Avenir Next"/>
                <a:ea typeface="Avenir Next"/>
                <a:cs typeface="Avenir Next"/>
                <a:sym typeface="Avenir Next"/>
              </a:rPr>
              <a:t>Me</a:t>
            </a:r>
            <a:r>
              <a:rPr lang="en-CA" sz="1867" dirty="0" smtClean="0">
                <a:latin typeface="Avenir Next"/>
                <a:ea typeface="Avenir Next"/>
                <a:cs typeface="Avenir Next"/>
                <a:sym typeface="Avenir Next"/>
              </a:rPr>
              <a:t>n</a:t>
            </a:r>
            <a:r>
              <a:rPr sz="1867" dirty="0" smtClean="0">
                <a:latin typeface="Avenir Next"/>
                <a:ea typeface="Avenir Next"/>
                <a:cs typeface="Avenir Next"/>
                <a:sym typeface="Avenir Next"/>
              </a:rPr>
              <a:t>des </a:t>
            </a:r>
            <a:r>
              <a:rPr sz="1867" dirty="0">
                <a:latin typeface="Avenir Next"/>
                <a:ea typeface="Avenir Next"/>
                <a:cs typeface="Avenir Next"/>
                <a:sym typeface="Avenir Next"/>
              </a:rPr>
              <a:t>J </a:t>
            </a:r>
            <a:r>
              <a:rPr sz="1867" dirty="0" err="1">
                <a:latin typeface="Avenir Next"/>
                <a:ea typeface="Avenir Next"/>
                <a:cs typeface="Avenir Next"/>
                <a:sym typeface="Avenir Next"/>
              </a:rPr>
              <a:t>Crit</a:t>
            </a:r>
            <a:r>
              <a:rPr sz="1867" dirty="0">
                <a:latin typeface="Avenir Next"/>
                <a:ea typeface="Avenir Next"/>
                <a:cs typeface="Avenir Next"/>
                <a:sym typeface="Avenir Next"/>
              </a:rPr>
              <a:t> Care </a:t>
            </a:r>
            <a:r>
              <a:rPr sz="1867" dirty="0" smtClean="0">
                <a:latin typeface="Avenir Next"/>
                <a:ea typeface="Avenir Next"/>
                <a:cs typeface="Avenir Next"/>
                <a:sym typeface="Avenir Next"/>
              </a:rPr>
              <a:t>201</a:t>
            </a:r>
            <a:r>
              <a:rPr lang="en-CA" sz="1867" dirty="0" smtClean="0">
                <a:latin typeface="Avenir Next"/>
                <a:ea typeface="Avenir Next"/>
                <a:cs typeface="Avenir Next"/>
                <a:sym typeface="Avenir Next"/>
              </a:rPr>
              <a:t>7</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err="1">
                <a:latin typeface="Avenir Next"/>
                <a:ea typeface="Avenir Next"/>
                <a:cs typeface="Avenir Next"/>
                <a:sym typeface="Avenir Next"/>
              </a:rPr>
              <a:t>Mukhopadhyah</a:t>
            </a:r>
            <a:r>
              <a:rPr sz="1867" dirty="0">
                <a:latin typeface="Avenir Next"/>
                <a:ea typeface="Avenir Next"/>
                <a:cs typeface="Avenir Next"/>
                <a:sym typeface="Avenir Next"/>
              </a:rPr>
              <a:t> Clinical Nutrition </a:t>
            </a:r>
            <a:r>
              <a:rPr sz="1867" dirty="0" smtClean="0">
                <a:latin typeface="Avenir Next"/>
                <a:ea typeface="Avenir Next"/>
                <a:cs typeface="Avenir Next"/>
                <a:sym typeface="Avenir Next"/>
              </a:rPr>
              <a:t>2016</a:t>
            </a:r>
            <a:endParaRPr lang="en-CA" sz="1867" dirty="0" smtClean="0">
              <a:latin typeface="Avenir Next"/>
              <a:ea typeface="Avenir Next"/>
              <a:cs typeface="Avenir Next"/>
              <a:sym typeface="Avenir Next"/>
            </a:endParaRPr>
          </a:p>
          <a:p>
            <a:pPr marL="155194" indent="-155194" algn="l" defTabSz="1219261">
              <a:buSzPct val="100000"/>
              <a:buFont typeface="Avenir Next"/>
              <a:buAutoNum type="arabicPeriod"/>
              <a:defRPr sz="1800">
                <a:solidFill>
                  <a:srgbClr val="000000"/>
                </a:solidFill>
              </a:defRPr>
            </a:pPr>
            <a:r>
              <a:rPr lang="en-CA" sz="1867" dirty="0" smtClean="0">
                <a:latin typeface="Avenir Next"/>
                <a:ea typeface="Gill Sans Light"/>
                <a:cs typeface="Gill Sans Light"/>
                <a:sym typeface="Avenir Next"/>
              </a:rPr>
              <a:t>Lee </a:t>
            </a:r>
            <a:r>
              <a:rPr lang="en-CA" sz="1867" dirty="0" err="1" smtClean="0">
                <a:latin typeface="Avenir Next"/>
                <a:ea typeface="Gill Sans Light"/>
                <a:cs typeface="Gill Sans Light"/>
                <a:sym typeface="Avenir Next"/>
              </a:rPr>
              <a:t>Clin</a:t>
            </a:r>
            <a:r>
              <a:rPr lang="en-CA" sz="1867" dirty="0" smtClean="0">
                <a:latin typeface="Avenir Next"/>
                <a:ea typeface="Gill Sans Light"/>
                <a:cs typeface="Gill Sans Light"/>
                <a:sym typeface="Avenir Next"/>
              </a:rPr>
              <a:t> Nutrition 2017</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Arabi </a:t>
            </a:r>
            <a:r>
              <a:rPr sz="1867" dirty="0" err="1">
                <a:latin typeface="Avenir Next"/>
                <a:ea typeface="Avenir Next"/>
                <a:cs typeface="Avenir Next"/>
                <a:sym typeface="Avenir Next"/>
              </a:rPr>
              <a:t>AmJRCCM</a:t>
            </a:r>
            <a:r>
              <a:rPr sz="1867" dirty="0">
                <a:latin typeface="Avenir Next"/>
                <a:ea typeface="Avenir Next"/>
                <a:cs typeface="Avenir Next"/>
                <a:sym typeface="Avenir Next"/>
              </a:rPr>
              <a:t> 2016</a:t>
            </a:r>
          </a:p>
        </p:txBody>
      </p:sp>
      <p:sp>
        <p:nvSpPr>
          <p:cNvPr id="394" name="Shape 394"/>
          <p:cNvSpPr/>
          <p:nvPr/>
        </p:nvSpPr>
        <p:spPr>
          <a:xfrm>
            <a:off x="1701209" y="498081"/>
            <a:ext cx="1450280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88">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17" dirty="0">
                <a:solidFill>
                  <a:srgbClr val="0000FF"/>
                </a:solidFill>
              </a:rPr>
              <a:t>The Validation of the </a:t>
            </a:r>
            <a:r>
              <a:rPr sz="4400" spc="-117" dirty="0" err="1">
                <a:solidFill>
                  <a:srgbClr val="0000FF"/>
                </a:solidFill>
              </a:rPr>
              <a:t>NUTrition</a:t>
            </a:r>
            <a:r>
              <a:rPr sz="4400" spc="-117" dirty="0">
                <a:solidFill>
                  <a:srgbClr val="0000FF"/>
                </a:solidFill>
              </a:rPr>
              <a:t> Risk in the Critically Ill Score (NUTRIC Score)</a:t>
            </a:r>
          </a:p>
        </p:txBody>
      </p:sp>
      <p:pic>
        <p:nvPicPr>
          <p:cNvPr id="6" name="image2.png"/>
          <p:cNvPicPr/>
          <p:nvPr/>
        </p:nvPicPr>
        <p:blipFill>
          <a:blip r:embed="rId2">
            <a:extLst/>
          </a:blip>
          <a:stretch>
            <a:fillRect/>
          </a:stretch>
        </p:blipFill>
        <p:spPr>
          <a:xfrm>
            <a:off x="0" y="9025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825744" y="467013"/>
            <a:ext cx="15461260" cy="1625600"/>
          </a:xfrm>
        </p:spPr>
        <p:txBody>
          <a:bodyPr/>
          <a:lstStyle/>
          <a:p>
            <a:r>
              <a:rPr lang="en-CA" altLang="en-US" sz="3793" cap="none" dirty="0">
                <a:solidFill>
                  <a:srgbClr val="0000FF"/>
                </a:solidFill>
                <a:latin typeface="Arial Regular"/>
                <a:cs typeface="Arial" panose="020B0604020202020204" pitchFamily="34" charset="0"/>
              </a:rPr>
              <a:t>Validation of NUTRIC Score in Large International Database   &gt;2800 patients from &gt;200 ICUs</a:t>
            </a:r>
          </a:p>
        </p:txBody>
      </p:sp>
      <p:sp>
        <p:nvSpPr>
          <p:cNvPr id="88070" name="TextBox 7"/>
          <p:cNvSpPr txBox="1">
            <a:spLocks noChangeArrowheads="1"/>
          </p:cNvSpPr>
          <p:nvPr/>
        </p:nvSpPr>
        <p:spPr bwMode="auto">
          <a:xfrm>
            <a:off x="3793331" y="6956205"/>
            <a:ext cx="2167467"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3413">
                <a:latin typeface="Arial" panose="020B0604020202020204" pitchFamily="34" charset="0"/>
              </a:rPr>
              <a:t>Protein</a:t>
            </a:r>
            <a:r>
              <a:rPr lang="en-CA" altLang="en-US" sz="3413">
                <a:solidFill>
                  <a:schemeClr val="tx2"/>
                </a:solidFill>
                <a:latin typeface="Arial" panose="020B0604020202020204" pitchFamily="34" charset="0"/>
              </a:rPr>
              <a:t> </a:t>
            </a:r>
          </a:p>
        </p:txBody>
      </p:sp>
      <p:sp>
        <p:nvSpPr>
          <p:cNvPr id="88071" name="TextBox 8"/>
          <p:cNvSpPr txBox="1">
            <a:spLocks noChangeArrowheads="1"/>
          </p:cNvSpPr>
          <p:nvPr/>
        </p:nvSpPr>
        <p:spPr bwMode="auto">
          <a:xfrm>
            <a:off x="10295731" y="7150375"/>
            <a:ext cx="2167467"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413">
                <a:latin typeface="Arial" panose="020B0604020202020204" pitchFamily="34" charset="0"/>
              </a:rPr>
              <a:t>Calories </a:t>
            </a:r>
          </a:p>
        </p:txBody>
      </p:sp>
      <p:sp>
        <p:nvSpPr>
          <p:cNvPr id="88072" name="TextBox 9"/>
          <p:cNvSpPr txBox="1">
            <a:spLocks noChangeArrowheads="1"/>
          </p:cNvSpPr>
          <p:nvPr/>
        </p:nvSpPr>
        <p:spPr bwMode="auto">
          <a:xfrm>
            <a:off x="352479" y="8839895"/>
            <a:ext cx="9943252"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276" dirty="0" err="1">
                <a:latin typeface="Arial" panose="020B0604020202020204" pitchFamily="34" charset="0"/>
                <a:cs typeface="Arial" panose="020B0604020202020204" pitchFamily="34" charset="0"/>
              </a:rPr>
              <a:t>Compher</a:t>
            </a:r>
            <a:r>
              <a:rPr lang="en-CA" altLang="en-US" sz="2276" dirty="0">
                <a:latin typeface="Arial" panose="020B0604020202020204" pitchFamily="34" charset="0"/>
                <a:cs typeface="Arial" panose="020B0604020202020204" pitchFamily="34" charset="0"/>
              </a:rPr>
              <a:t> C et al. </a:t>
            </a:r>
            <a:r>
              <a:rPr lang="en-US" sz="2276" i="1" dirty="0" err="1">
                <a:latin typeface="Arial" panose="020B0604020202020204" pitchFamily="34" charset="0"/>
                <a:cs typeface="Arial" panose="020B0604020202020204" pitchFamily="34" charset="0"/>
              </a:rPr>
              <a:t>Crit</a:t>
            </a:r>
            <a:r>
              <a:rPr lang="en-US" sz="2276" i="1" dirty="0">
                <a:latin typeface="Arial" panose="020B0604020202020204" pitchFamily="34" charset="0"/>
                <a:cs typeface="Arial" panose="020B0604020202020204" pitchFamily="34" charset="0"/>
              </a:rPr>
              <a:t> Care Med</a:t>
            </a:r>
            <a:r>
              <a:rPr lang="en-US" sz="2276" dirty="0">
                <a:latin typeface="Arial" panose="020B0604020202020204" pitchFamily="34" charset="0"/>
                <a:cs typeface="Arial" panose="020B0604020202020204" pitchFamily="34" charset="0"/>
              </a:rPr>
              <a:t>. 2017;45(2):156-163.</a:t>
            </a:r>
            <a:endParaRPr lang="en-CA" altLang="en-US" sz="2276" dirty="0">
              <a:latin typeface="Arial" panose="020B0604020202020204" pitchFamily="34" charset="0"/>
              <a:cs typeface="Arial" panose="020B0604020202020204" pitchFamily="34" charset="0"/>
            </a:endParaRPr>
          </a:p>
        </p:txBody>
      </p:sp>
      <p:sp>
        <p:nvSpPr>
          <p:cNvPr id="88073" name="TextBox 10"/>
          <p:cNvSpPr txBox="1">
            <a:spLocks noChangeArrowheads="1"/>
          </p:cNvSpPr>
          <p:nvPr/>
        </p:nvSpPr>
        <p:spPr bwMode="auto">
          <a:xfrm>
            <a:off x="4443571" y="7726109"/>
            <a:ext cx="823637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2560">
                <a:latin typeface="Arial" panose="020B0604020202020204" pitchFamily="34" charset="0"/>
              </a:rPr>
              <a:t>^Faster time-to-discharge alive with more protein and calories ONLY in the high NUTRIC group</a:t>
            </a:r>
          </a:p>
        </p:txBody>
      </p:sp>
      <p:pic>
        <p:nvPicPr>
          <p:cNvPr id="2" name="Picture 1"/>
          <p:cNvPicPr>
            <a:picLocks noChangeAspect="1"/>
          </p:cNvPicPr>
          <p:nvPr/>
        </p:nvPicPr>
        <p:blipFill>
          <a:blip r:embed="rId2"/>
          <a:stretch>
            <a:fillRect/>
          </a:stretch>
        </p:blipFill>
        <p:spPr>
          <a:xfrm>
            <a:off x="1821959" y="2322393"/>
            <a:ext cx="5629601" cy="4633814"/>
          </a:xfrm>
          <a:prstGeom prst="rect">
            <a:avLst/>
          </a:prstGeom>
        </p:spPr>
      </p:pic>
      <p:pic>
        <p:nvPicPr>
          <p:cNvPr id="3" name="Picture 2"/>
          <p:cNvPicPr>
            <a:picLocks noChangeAspect="1"/>
          </p:cNvPicPr>
          <p:nvPr/>
        </p:nvPicPr>
        <p:blipFill>
          <a:blip r:embed="rId3"/>
          <a:stretch>
            <a:fillRect/>
          </a:stretch>
        </p:blipFill>
        <p:spPr>
          <a:xfrm>
            <a:off x="8561759" y="2269060"/>
            <a:ext cx="5629601" cy="4813227"/>
          </a:xfrm>
          <a:prstGeom prst="rect">
            <a:avLst/>
          </a:prstGeom>
        </p:spPr>
      </p:pic>
      <p:pic>
        <p:nvPicPr>
          <p:cNvPr id="9" name="image2.png"/>
          <p:cNvPicPr/>
          <p:nvPr/>
        </p:nvPicPr>
        <p:blipFill>
          <a:blip r:embed="rId4">
            <a:extLst/>
          </a:blip>
          <a:stretch>
            <a:fillRect/>
          </a:stretch>
        </p:blipFill>
        <p:spPr>
          <a:xfrm>
            <a:off x="-89210" y="107801"/>
            <a:ext cx="1829909" cy="661807"/>
          </a:xfrm>
          <a:prstGeom prst="rect">
            <a:avLst/>
          </a:prstGeom>
          <a:ln w="12700">
            <a:miter lim="400000"/>
          </a:ln>
        </p:spPr>
      </p:pic>
    </p:spTree>
    <p:extLst>
      <p:ext uri="{BB962C8B-B14F-4D97-AF65-F5344CB8AC3E}">
        <p14:creationId xmlns:p14="http://schemas.microsoft.com/office/powerpoint/2010/main" val="262257735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4.png"/>
          <p:cNvPicPr/>
          <p:nvPr/>
        </p:nvPicPr>
        <p:blipFill>
          <a:blip r:embed="rId2">
            <a:extLst/>
          </a:blip>
          <a:stretch>
            <a:fillRect/>
          </a:stretch>
        </p:blipFill>
        <p:spPr>
          <a:xfrm>
            <a:off x="1707132" y="1703150"/>
            <a:ext cx="13926001" cy="8355599"/>
          </a:xfrm>
          <a:prstGeom prst="rect">
            <a:avLst/>
          </a:prstGeom>
          <a:ln w="12700">
            <a:miter lim="400000"/>
          </a:ln>
          <a:effectLst>
            <a:reflection stA="50000" endPos="40000" dir="5400000" sy="-100000" algn="bl" rotWithShape="0"/>
          </a:effectLst>
        </p:spPr>
      </p:pic>
      <p:sp>
        <p:nvSpPr>
          <p:cNvPr id="397" name="Shape 397"/>
          <p:cNvSpPr/>
          <p:nvPr/>
        </p:nvSpPr>
        <p:spPr>
          <a:xfrm>
            <a:off x="2373382" y="2017308"/>
            <a:ext cx="12593499" cy="7727285"/>
          </a:xfrm>
          <a:prstGeom prst="rect">
            <a:avLst/>
          </a:prstGeom>
          <a:solidFill>
            <a:srgbClr val="000000">
              <a:alpha val="87759"/>
            </a:srgbClr>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399" name="image19.png"/>
          <p:cNvPicPr/>
          <p:nvPr/>
        </p:nvPicPr>
        <p:blipFill>
          <a:blip r:embed="rId3">
            <a:extLst/>
          </a:blip>
          <a:srcRect l="268"/>
          <a:stretch>
            <a:fillRect/>
          </a:stretch>
        </p:blipFill>
        <p:spPr>
          <a:xfrm>
            <a:off x="2390317" y="2508199"/>
            <a:ext cx="12593615" cy="6745578"/>
          </a:xfrm>
          <a:prstGeom prst="rect">
            <a:avLst/>
          </a:prstGeom>
          <a:ln w="12700">
            <a:miter lim="400000"/>
          </a:ln>
        </p:spPr>
      </p:pic>
      <p:sp>
        <p:nvSpPr>
          <p:cNvPr id="400" name="Shape 400"/>
          <p:cNvSpPr/>
          <p:nvPr/>
        </p:nvSpPr>
        <p:spPr>
          <a:xfrm>
            <a:off x="1961309" y="267825"/>
            <a:ext cx="1345162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Move Towards Personalized Medicine …and away from large RCT’s of </a:t>
            </a:r>
            <a:r>
              <a:rPr sz="4400" spc="-52" dirty="0" smtClean="0">
                <a:solidFill>
                  <a:srgbClr val="0000FF"/>
                </a:solidFill>
              </a:rPr>
              <a:t>heterogeneous </a:t>
            </a:r>
            <a:r>
              <a:rPr sz="4400" spc="-52" dirty="0">
                <a:solidFill>
                  <a:srgbClr val="0000FF"/>
                </a:solidFill>
              </a:rPr>
              <a:t>patients!</a:t>
            </a:r>
          </a:p>
        </p:txBody>
      </p:sp>
      <p:sp>
        <p:nvSpPr>
          <p:cNvPr id="401" name="Shape 401"/>
          <p:cNvSpPr/>
          <p:nvPr/>
        </p:nvSpPr>
        <p:spPr>
          <a:xfrm>
            <a:off x="10981956" y="9459205"/>
            <a:ext cx="3831714" cy="383014"/>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a:defRPr sz="1200">
                <a:solidFill>
                  <a:srgbClr val="FFFFFF"/>
                </a:solidFill>
                <a:latin typeface="Avenir Next"/>
                <a:ea typeface="Avenir Next"/>
                <a:cs typeface="Avenir Next"/>
                <a:sym typeface="Avenir Next"/>
              </a:defRPr>
            </a:lvl1pPr>
          </a:lstStyle>
          <a:p>
            <a:pPr lvl="0">
              <a:defRPr sz="1800">
                <a:solidFill>
                  <a:srgbClr val="000000"/>
                </a:solidFill>
              </a:defRPr>
            </a:pPr>
            <a:r>
              <a:rPr sz="1600" dirty="0"/>
              <a:t>Intensive Care Med (2016)42:1781-1783</a:t>
            </a:r>
          </a:p>
        </p:txBody>
      </p:sp>
      <p:pic>
        <p:nvPicPr>
          <p:cNvPr id="8" name="image2.png"/>
          <p:cNvPicPr/>
          <p:nvPr/>
        </p:nvPicPr>
        <p:blipFill>
          <a:blip r:embed="rId4">
            <a:extLst/>
          </a:blip>
          <a:stretch>
            <a:fillRect/>
          </a:stretch>
        </p:blipFill>
        <p:spPr>
          <a:xfrm>
            <a:off x="252949" y="215415"/>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800" b="1" cap="none" dirty="0">
                <a:solidFill>
                  <a:srgbClr val="0052E2"/>
                </a:solidFill>
                <a:latin typeface="Avenir Next Condensed"/>
              </a:rPr>
              <a:t>Results of TOP UP Pilot Trial</a:t>
            </a:r>
            <a:br>
              <a:rPr lang="en-CA" sz="3800" b="1" cap="none" dirty="0">
                <a:solidFill>
                  <a:srgbClr val="0052E2"/>
                </a:solidFill>
                <a:latin typeface="Avenir Next Condensed"/>
              </a:rPr>
            </a:br>
            <a:r>
              <a:rPr lang="en-CA" sz="2800" b="1" cap="none" dirty="0">
                <a:solidFill>
                  <a:srgbClr val="0052E2"/>
                </a:solidFill>
                <a:latin typeface="Avenir Next Condensed"/>
              </a:rPr>
              <a:t>A RCT of supplemental PN in low and high BMI ICU patients</a:t>
            </a:r>
          </a:p>
        </p:txBody>
      </p:sp>
      <p:pic>
        <p:nvPicPr>
          <p:cNvPr id="4" name="Picture 3"/>
          <p:cNvPicPr>
            <a:picLocks noChangeAspect="1"/>
          </p:cNvPicPr>
          <p:nvPr/>
        </p:nvPicPr>
        <p:blipFill>
          <a:blip r:embed="rId2"/>
          <a:stretch>
            <a:fillRect/>
          </a:stretch>
        </p:blipFill>
        <p:spPr>
          <a:xfrm>
            <a:off x="4329624" y="2692400"/>
            <a:ext cx="9100619" cy="6057750"/>
          </a:xfrm>
          <a:prstGeom prst="rect">
            <a:avLst/>
          </a:prstGeom>
        </p:spPr>
      </p:pic>
      <p:sp>
        <p:nvSpPr>
          <p:cNvPr id="5" name="TextBox 4"/>
          <p:cNvSpPr txBox="1"/>
          <p:nvPr/>
        </p:nvSpPr>
        <p:spPr>
          <a:xfrm>
            <a:off x="6088221" y="8821420"/>
            <a:ext cx="589788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Post-hoc subgroup analysis</a:t>
            </a:r>
          </a:p>
        </p:txBody>
      </p:sp>
      <p:pic>
        <p:nvPicPr>
          <p:cNvPr id="6" name="CCNLogo.png"/>
          <p:cNvPicPr/>
          <p:nvPr/>
        </p:nvPicPr>
        <p:blipFill>
          <a:blip r:embed="rId3">
            <a:extLst/>
          </a:blip>
          <a:stretch>
            <a:fillRect/>
          </a:stretch>
        </p:blipFill>
        <p:spPr>
          <a:xfrm>
            <a:off x="199828" y="122183"/>
            <a:ext cx="1688620" cy="571270"/>
          </a:xfrm>
          <a:prstGeom prst="rect">
            <a:avLst/>
          </a:prstGeom>
          <a:ln w="12700">
            <a:miter lim="400000"/>
          </a:ln>
        </p:spPr>
      </p:pic>
      <p:sp>
        <p:nvSpPr>
          <p:cNvPr id="7" name="Shape 72"/>
          <p:cNvSpPr/>
          <p:nvPr/>
        </p:nvSpPr>
        <p:spPr>
          <a:xfrm>
            <a:off x="3072212" y="2347085"/>
            <a:ext cx="11173827" cy="1"/>
          </a:xfrm>
          <a:prstGeom prst="line">
            <a:avLst/>
          </a:prstGeom>
          <a:ln w="6350">
            <a:solidFill>
              <a:srgbClr val="5A5F5E"/>
            </a:solidFill>
            <a:miter lim="400000"/>
          </a:ln>
        </p:spPr>
        <p:txBody>
          <a:bodyPr lIns="0" tIns="0" rIns="0" bIns="0" anchor="ctr"/>
          <a:lstStyle/>
          <a:p>
            <a:pPr lvl="0"/>
            <a:endParaRPr dirty="0"/>
          </a:p>
        </p:txBody>
      </p:sp>
      <p:sp>
        <p:nvSpPr>
          <p:cNvPr id="3" name="TextBox 2"/>
          <p:cNvSpPr txBox="1"/>
          <p:nvPr/>
        </p:nvSpPr>
        <p:spPr>
          <a:xfrm>
            <a:off x="12645483" y="8959919"/>
            <a:ext cx="441315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err="1" smtClean="0">
                <a:ln>
                  <a:noFill/>
                </a:ln>
                <a:solidFill>
                  <a:srgbClr val="535353"/>
                </a:solidFill>
                <a:effectLst/>
                <a:uFillTx/>
                <a:latin typeface="+mn-lt"/>
                <a:ea typeface="+mn-ea"/>
                <a:cs typeface="+mn-cs"/>
                <a:sym typeface="Helvetica"/>
              </a:rPr>
              <a:t>Wischmeyer</a:t>
            </a:r>
            <a:r>
              <a:rPr kumimoji="0" lang="en-CA" sz="1800" b="0" i="0" u="none" strike="noStrike" cap="none" spc="0" normalizeH="0" baseline="0" dirty="0" smtClean="0">
                <a:ln>
                  <a:noFill/>
                </a:ln>
                <a:solidFill>
                  <a:srgbClr val="535353"/>
                </a:solidFill>
                <a:effectLst/>
                <a:uFillTx/>
                <a:latin typeface="+mn-lt"/>
                <a:ea typeface="+mn-ea"/>
                <a:cs typeface="+mn-cs"/>
                <a:sym typeface="Helvetica"/>
              </a:rPr>
              <a:t> Critical </a:t>
            </a:r>
            <a:r>
              <a:rPr kumimoji="0" lang="en-CA" sz="1800" b="0" i="0" u="none" strike="noStrike" cap="none" spc="0" normalizeH="0" baseline="0" dirty="0" smtClean="0">
                <a:ln>
                  <a:noFill/>
                </a:ln>
                <a:solidFill>
                  <a:srgbClr val="535353"/>
                </a:solidFill>
                <a:effectLst/>
                <a:uFillTx/>
                <a:latin typeface="+mn-lt"/>
                <a:ea typeface="+mn-ea"/>
                <a:cs typeface="+mn-cs"/>
                <a:sym typeface="Helvetica"/>
              </a:rPr>
              <a:t>Care </a:t>
            </a:r>
            <a:r>
              <a:rPr kumimoji="0" lang="en-CA" sz="1800" b="0" i="0" u="none" strike="noStrike" cap="none" spc="0" normalizeH="0" baseline="0" dirty="0" smtClean="0">
                <a:ln>
                  <a:noFill/>
                </a:ln>
                <a:solidFill>
                  <a:srgbClr val="535353"/>
                </a:solidFill>
                <a:effectLst/>
                <a:uFillTx/>
                <a:latin typeface="+mn-lt"/>
                <a:ea typeface="+mn-ea"/>
                <a:cs typeface="+mn-cs"/>
                <a:sym typeface="Helvetica"/>
              </a:rPr>
              <a:t>2017</a:t>
            </a:r>
            <a:r>
              <a:rPr kumimoji="0" lang="en-CA" sz="1800" b="0" i="0" u="none" strike="noStrike" cap="none" spc="0" normalizeH="0" dirty="0" smtClean="0">
                <a:ln>
                  <a:noFill/>
                </a:ln>
                <a:solidFill>
                  <a:srgbClr val="535353"/>
                </a:solidFill>
                <a:effectLst/>
                <a:uFillTx/>
                <a:latin typeface="+mn-lt"/>
                <a:ea typeface="+mn-ea"/>
                <a:cs typeface="+mn-cs"/>
                <a:sym typeface="Helvetica"/>
              </a:rPr>
              <a:t>’</a:t>
            </a:r>
            <a:endParaRPr kumimoji="0" lang="en-CA" sz="18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49068915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987778" y="5807449"/>
            <a:ext cx="180177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4000 ICU patients</a:t>
            </a:r>
          </a:p>
        </p:txBody>
      </p:sp>
      <p:sp>
        <p:nvSpPr>
          <p:cNvPr id="138243" name="Rectangle 5"/>
          <p:cNvSpPr>
            <a:spLocks noChangeArrowheads="1"/>
          </p:cNvSpPr>
          <p:nvPr/>
        </p:nvSpPr>
        <p:spPr bwMode="auto">
          <a:xfrm>
            <a:off x="7073151" y="5832266"/>
            <a:ext cx="384721"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160">
                <a:latin typeface="Arial" panose="020B0604020202020204" pitchFamily="34" charset="0"/>
              </a:rPr>
              <a:t>R</a:t>
            </a:r>
            <a:endParaRPr lang="en-US" altLang="en-US" sz="1920">
              <a:latin typeface="Albertus Extra Bold" pitchFamily="34" charset="0"/>
            </a:endParaRPr>
          </a:p>
        </p:txBody>
      </p:sp>
      <p:sp>
        <p:nvSpPr>
          <p:cNvPr id="99332" name="Rectangle 6"/>
          <p:cNvSpPr>
            <a:spLocks noChangeArrowheads="1"/>
          </p:cNvSpPr>
          <p:nvPr/>
        </p:nvSpPr>
        <p:spPr bwMode="auto">
          <a:xfrm>
            <a:off x="7435692" y="4699380"/>
            <a:ext cx="2682240"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&gt;</a:t>
            </a:r>
            <a:r>
              <a:rPr lang="en-US" altLang="en-US" sz="1760" dirty="0">
                <a:latin typeface="Arial" panose="020B0604020202020204" pitchFamily="34" charset="0"/>
              </a:rPr>
              <a:t>2.2 gram/kg/day</a:t>
            </a:r>
            <a:endParaRPr lang="en-US" altLang="en-US" sz="1920" dirty="0">
              <a:latin typeface="Albertus Extra Bold"/>
            </a:endParaRPr>
          </a:p>
        </p:txBody>
      </p:sp>
      <p:sp>
        <p:nvSpPr>
          <p:cNvPr id="99333" name="Rectangle 7"/>
          <p:cNvSpPr>
            <a:spLocks noChangeArrowheads="1"/>
          </p:cNvSpPr>
          <p:nvPr/>
        </p:nvSpPr>
        <p:spPr bwMode="auto">
          <a:xfrm>
            <a:off x="7589604" y="7173385"/>
            <a:ext cx="2457403"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&lt;</a:t>
            </a:r>
            <a:r>
              <a:rPr lang="en-US" altLang="en-US" sz="1760" dirty="0">
                <a:latin typeface="Arial" panose="020B0604020202020204" pitchFamily="34" charset="0"/>
              </a:rPr>
              <a:t>1.2 gram/kg/day</a:t>
            </a:r>
          </a:p>
        </p:txBody>
      </p:sp>
      <p:sp>
        <p:nvSpPr>
          <p:cNvPr id="138246" name="Freeform 10"/>
          <p:cNvSpPr>
            <a:spLocks/>
          </p:cNvSpPr>
          <p:nvPr/>
        </p:nvSpPr>
        <p:spPr bwMode="auto">
          <a:xfrm>
            <a:off x="6804079" y="5744211"/>
            <a:ext cx="866987" cy="785707"/>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3840"/>
          </a:p>
        </p:txBody>
      </p:sp>
      <p:sp>
        <p:nvSpPr>
          <p:cNvPr id="138247" name="Line 11"/>
          <p:cNvSpPr>
            <a:spLocks noChangeShapeType="1"/>
          </p:cNvSpPr>
          <p:nvPr/>
        </p:nvSpPr>
        <p:spPr bwMode="auto">
          <a:xfrm flipV="1">
            <a:off x="7312080" y="5251452"/>
            <a:ext cx="635001" cy="474133"/>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48" name="Freeform 12"/>
          <p:cNvSpPr>
            <a:spLocks/>
          </p:cNvSpPr>
          <p:nvPr/>
        </p:nvSpPr>
        <p:spPr bwMode="auto">
          <a:xfrm>
            <a:off x="7857333" y="5188797"/>
            <a:ext cx="172720" cy="157481"/>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138249" name="Line 13"/>
          <p:cNvSpPr>
            <a:spLocks noChangeShapeType="1"/>
          </p:cNvSpPr>
          <p:nvPr/>
        </p:nvSpPr>
        <p:spPr bwMode="auto">
          <a:xfrm>
            <a:off x="7308692" y="6558704"/>
            <a:ext cx="563881" cy="485986"/>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50" name="Freeform 14"/>
          <p:cNvSpPr>
            <a:spLocks/>
          </p:cNvSpPr>
          <p:nvPr/>
        </p:nvSpPr>
        <p:spPr bwMode="auto">
          <a:xfrm>
            <a:off x="7781133" y="6951557"/>
            <a:ext cx="171026" cy="162560"/>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99339" name="Rectangle 4"/>
          <p:cNvSpPr>
            <a:spLocks noChangeArrowheads="1"/>
          </p:cNvSpPr>
          <p:nvPr/>
        </p:nvSpPr>
        <p:spPr bwMode="auto">
          <a:xfrm>
            <a:off x="5238647" y="6106949"/>
            <a:ext cx="130003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Fed </a:t>
            </a:r>
            <a:r>
              <a:rPr lang="en-US" altLang="en-US" sz="1760" dirty="0" err="1">
                <a:latin typeface="Arial" panose="020B0604020202020204" pitchFamily="34" charset="0"/>
              </a:rPr>
              <a:t>enterally</a:t>
            </a:r>
            <a:endParaRPr lang="en-US" altLang="en-US" sz="1760" dirty="0">
              <a:latin typeface="Arial" panose="020B0604020202020204" pitchFamily="34" charset="0"/>
            </a:endParaRPr>
          </a:p>
        </p:txBody>
      </p:sp>
      <p:sp>
        <p:nvSpPr>
          <p:cNvPr id="138252" name="TextBox 41"/>
          <p:cNvSpPr txBox="1">
            <a:spLocks noChangeArrowheads="1"/>
          </p:cNvSpPr>
          <p:nvPr/>
        </p:nvSpPr>
        <p:spPr bwMode="auto">
          <a:xfrm>
            <a:off x="10316051" y="5222664"/>
            <a:ext cx="14630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a:latin typeface="Arial" panose="020B0604020202020204" pitchFamily="34" charset="0"/>
              </a:rPr>
              <a:t>Primary Outcome</a:t>
            </a:r>
          </a:p>
        </p:txBody>
      </p:sp>
      <p:grpSp>
        <p:nvGrpSpPr>
          <p:cNvPr id="138253" name="Group 1"/>
          <p:cNvGrpSpPr>
            <a:grpSpLocks/>
          </p:cNvGrpSpPr>
          <p:nvPr/>
        </p:nvGrpSpPr>
        <p:grpSpPr bwMode="auto">
          <a:xfrm>
            <a:off x="10238159" y="5905929"/>
            <a:ext cx="1540933" cy="120057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920">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6"/>
              <a:ext cx="1927225" cy="11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dirty="0">
                  <a:solidFill>
                    <a:srgbClr val="FF0000"/>
                  </a:solidFill>
                  <a:latin typeface="Arial" panose="020B0604020202020204" pitchFamily="34" charset="0"/>
                </a:rPr>
                <a:t>60 day</a:t>
              </a:r>
            </a:p>
            <a:p>
              <a:pPr algn="ctr">
                <a:spcBef>
                  <a:spcPct val="0"/>
                </a:spcBef>
                <a:buFontTx/>
                <a:buNone/>
              </a:pPr>
              <a:r>
                <a:rPr lang="en-CA" altLang="en-US" sz="1920"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7877651" y="5771306"/>
            <a:ext cx="15240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280" dirty="0">
                <a:latin typeface="Arial" panose="020B0604020202020204" pitchFamily="34" charset="0"/>
              </a:rPr>
              <a:t>Stratified by:</a:t>
            </a:r>
          </a:p>
          <a:p>
            <a:pPr algn="ctr">
              <a:spcBef>
                <a:spcPct val="0"/>
              </a:spcBef>
              <a:buFontTx/>
              <a:buNone/>
            </a:pPr>
            <a:r>
              <a:rPr lang="en-CA" altLang="en-US" sz="1280" dirty="0">
                <a:latin typeface="Arial" panose="020B0604020202020204" pitchFamily="34" charset="0"/>
              </a:rPr>
              <a:t>Site</a:t>
            </a:r>
          </a:p>
          <a:p>
            <a:pPr algn="ctr">
              <a:spcBef>
                <a:spcPct val="0"/>
              </a:spcBef>
              <a:buFontTx/>
              <a:buNone/>
            </a:pPr>
            <a:r>
              <a:rPr lang="en-CA" altLang="en-US" sz="1280" dirty="0">
                <a:latin typeface="Arial" panose="020B0604020202020204" pitchFamily="34" charset="0"/>
              </a:rPr>
              <a:t>BMI</a:t>
            </a:r>
          </a:p>
          <a:p>
            <a:pPr algn="ctr">
              <a:spcBef>
                <a:spcPct val="0"/>
              </a:spcBef>
              <a:buFontTx/>
              <a:buNone/>
            </a:pPr>
            <a:r>
              <a:rPr lang="en-CA" altLang="en-US" sz="1280" dirty="0">
                <a:latin typeface="Arial" panose="020B0604020202020204" pitchFamily="34" charset="0"/>
              </a:rPr>
              <a:t>Med vs </a:t>
            </a:r>
            <a:r>
              <a:rPr lang="en-CA" altLang="en-US" sz="1280" dirty="0" err="1">
                <a:latin typeface="Arial" panose="020B0604020202020204" pitchFamily="34" charset="0"/>
              </a:rPr>
              <a:t>Surg</a:t>
            </a:r>
            <a:endParaRPr lang="en-CA" altLang="en-US" sz="1280" dirty="0">
              <a:latin typeface="Arial" panose="020B0604020202020204" pitchFamily="34" charset="0"/>
            </a:endParaRPr>
          </a:p>
        </p:txBody>
      </p:sp>
      <p:sp>
        <p:nvSpPr>
          <p:cNvPr id="138256" name="Rectangle 33"/>
          <p:cNvSpPr>
            <a:spLocks noChangeArrowheads="1"/>
          </p:cNvSpPr>
          <p:nvPr/>
        </p:nvSpPr>
        <p:spPr bwMode="auto">
          <a:xfrm>
            <a:off x="2571181" y="2216106"/>
            <a:ext cx="121369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600" b="1" dirty="0">
                <a:solidFill>
                  <a:srgbClr val="0052E2"/>
                </a:solidFill>
                <a:latin typeface="Avenir Next Condensed"/>
              </a:rPr>
              <a:t>The </a:t>
            </a:r>
            <a:r>
              <a:rPr lang="en-CA" altLang="en-US" sz="3600" b="1" u="sng" dirty="0">
                <a:solidFill>
                  <a:srgbClr val="0052E2"/>
                </a:solidFill>
                <a:latin typeface="Avenir Next Condensed"/>
              </a:rPr>
              <a:t>Eff</a:t>
            </a:r>
            <a:r>
              <a:rPr lang="en-CA" altLang="en-US" sz="3600" b="1" dirty="0">
                <a:solidFill>
                  <a:srgbClr val="0052E2"/>
                </a:solidFill>
                <a:latin typeface="Avenir Next Condensed"/>
              </a:rPr>
              <a:t>ect </a:t>
            </a:r>
            <a:r>
              <a:rPr lang="en-CA" altLang="en-US" sz="3600" b="1" u="sng" dirty="0">
                <a:solidFill>
                  <a:srgbClr val="0052E2"/>
                </a:solidFill>
                <a:latin typeface="Avenir Next Condensed"/>
              </a:rPr>
              <a:t>o</a:t>
            </a:r>
            <a:r>
              <a:rPr lang="en-CA" altLang="en-US" sz="3600" b="1" dirty="0">
                <a:solidFill>
                  <a:srgbClr val="0052E2"/>
                </a:solidFill>
                <a:latin typeface="Avenir Next Condensed"/>
              </a:rPr>
              <a:t>f Higher P</a:t>
            </a:r>
            <a:r>
              <a:rPr lang="en-CA" altLang="en-US" sz="3600" b="1" u="sng" dirty="0">
                <a:solidFill>
                  <a:srgbClr val="0052E2"/>
                </a:solidFill>
                <a:latin typeface="Avenir Next Condensed"/>
              </a:rPr>
              <a:t>r</a:t>
            </a:r>
            <a:r>
              <a:rPr lang="en-CA" altLang="en-US" sz="3600" b="1" dirty="0">
                <a:solidFill>
                  <a:srgbClr val="0052E2"/>
                </a:solidFill>
                <a:latin typeface="Avenir Next Condensed"/>
              </a:rPr>
              <a:t>otein Dosing </a:t>
            </a:r>
          </a:p>
          <a:p>
            <a:pPr algn="ctr">
              <a:spcBef>
                <a:spcPct val="0"/>
              </a:spcBef>
              <a:buFontTx/>
              <a:buNone/>
            </a:pPr>
            <a:r>
              <a:rPr lang="en-CA" altLang="en-US" sz="3600" b="1" dirty="0">
                <a:solidFill>
                  <a:srgbClr val="0052E2"/>
                </a:solidFill>
                <a:latin typeface="Avenir Next Condensed"/>
              </a:rPr>
              <a:t>in Critically Ill Patien</a:t>
            </a:r>
            <a:r>
              <a:rPr lang="en-CA" altLang="en-US" sz="3600" b="1" u="sng" dirty="0">
                <a:solidFill>
                  <a:srgbClr val="0052E2"/>
                </a:solidFill>
                <a:latin typeface="Avenir Next Condensed"/>
              </a:rPr>
              <a:t>t</a:t>
            </a:r>
            <a:r>
              <a:rPr lang="en-CA" altLang="en-US" sz="3600" b="1" dirty="0">
                <a:solidFill>
                  <a:srgbClr val="0052E2"/>
                </a:solidFill>
                <a:latin typeface="Avenir Next Condensed"/>
              </a:rPr>
              <a:t>s:</a:t>
            </a:r>
          </a:p>
          <a:p>
            <a:pPr algn="ctr">
              <a:spcBef>
                <a:spcPct val="0"/>
              </a:spcBef>
              <a:buFontTx/>
              <a:buNone/>
            </a:pPr>
            <a:r>
              <a:rPr lang="en-CA" altLang="en-US" sz="3600" b="1" dirty="0">
                <a:solidFill>
                  <a:srgbClr val="0052E2"/>
                </a:solidFill>
                <a:latin typeface="Avenir Next Condensed"/>
              </a:rPr>
              <a:t>The EFFORT Trial </a:t>
            </a:r>
          </a:p>
        </p:txBody>
      </p:sp>
      <p:sp>
        <p:nvSpPr>
          <p:cNvPr id="138257" name="TextBox 1"/>
          <p:cNvSpPr txBox="1">
            <a:spLocks noChangeArrowheads="1"/>
          </p:cNvSpPr>
          <p:nvPr/>
        </p:nvSpPr>
        <p:spPr bwMode="auto">
          <a:xfrm>
            <a:off x="4362291" y="8162292"/>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multicentre, 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2743712" y="4028408"/>
            <a:ext cx="11915070" cy="36077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22" name="CCNLogo.png"/>
          <p:cNvPicPr/>
          <p:nvPr/>
        </p:nvPicPr>
        <p:blipFill>
          <a:blip r:embed="rId5">
            <a:extLst/>
          </a:blip>
          <a:stretch>
            <a:fillRect/>
          </a:stretch>
        </p:blipFill>
        <p:spPr>
          <a:xfrm>
            <a:off x="2227901" y="194540"/>
            <a:ext cx="2370209" cy="1128934"/>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255427227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p:cNvSpPr>
          <p:nvPr>
            <p:ph type="title"/>
          </p:nvPr>
        </p:nvSpPr>
        <p:spPr>
          <a:xfrm>
            <a:off x="3941182" y="2147147"/>
            <a:ext cx="9457898" cy="1727201"/>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2800" dirty="0">
                <a:solidFill>
                  <a:srgbClr val="0000FF"/>
                </a:solidFill>
              </a:rPr>
              <a:t>Overall Hypothesis</a:t>
            </a:r>
          </a:p>
        </p:txBody>
      </p:sp>
      <p:sp>
        <p:nvSpPr>
          <p:cNvPr id="935" name="Shape 935"/>
          <p:cNvSpPr>
            <a:spLocks noGrp="1"/>
          </p:cNvSpPr>
          <p:nvPr>
            <p:ph type="body" idx="1"/>
          </p:nvPr>
        </p:nvSpPr>
        <p:spPr>
          <a:xfrm>
            <a:off x="3616970" y="4463144"/>
            <a:ext cx="10041146" cy="4525964"/>
          </a:xfrm>
          <a:prstGeom prst="rect">
            <a:avLst/>
          </a:prstGeom>
        </p:spPr>
        <p:txBody>
          <a:bodyPr lIns="45719" tIns="45719" rIns="45719" bIns="45719" anchor="t">
            <a:normAutofit/>
          </a:bodyPr>
          <a:lstStyle/>
          <a:p>
            <a:r>
              <a:rPr lang="en-GB" sz="2800" dirty="0"/>
              <a:t>Compared to the receiving lower dose of prescribed protein, the prescription of a higher dose of protein/amino acids to nutritionally high-risk critically ill patients will be associated with greater amount of protein delivered and result in improved survival and a quicker rate of recovery. </a:t>
            </a:r>
            <a:endParaRPr lang="en-CA" sz="2800" dirty="0"/>
          </a:p>
        </p:txBody>
      </p:sp>
      <p:sp>
        <p:nvSpPr>
          <p:cNvPr id="936" name="Shape 936"/>
          <p:cNvSpPr/>
          <p:nvPr/>
        </p:nvSpPr>
        <p:spPr>
          <a:xfrm>
            <a:off x="3896449" y="3846395"/>
            <a:ext cx="9547364" cy="1"/>
          </a:xfrm>
          <a:prstGeom prst="line">
            <a:avLst/>
          </a:prstGeom>
          <a:ln w="6350">
            <a:solidFill>
              <a:srgbClr val="5A5F5E"/>
            </a:solidFill>
            <a:miter lim="400000"/>
          </a:ln>
        </p:spPr>
        <p:txBody>
          <a:bodyPr lIns="0" tIns="0" rIns="0" bIns="0" anchor="ctr"/>
          <a:lstStyle/>
          <a:p>
            <a:pPr lvl="0"/>
            <a:endParaRPr/>
          </a:p>
        </p:txBody>
      </p:sp>
      <p:pic>
        <p:nvPicPr>
          <p:cNvPr id="9" name="CCNLogo.png"/>
          <p:cNvPicPr/>
          <p:nvPr/>
        </p:nvPicPr>
        <p:blipFill>
          <a:blip r:embed="rId3">
            <a:extLst/>
          </a:blip>
          <a:stretch>
            <a:fillRect/>
          </a:stretch>
        </p:blipFill>
        <p:spPr>
          <a:xfrm>
            <a:off x="2227901" y="194540"/>
            <a:ext cx="2370209" cy="1128934"/>
          </a:xfrm>
          <a:prstGeom prst="rect">
            <a:avLst/>
          </a:prstGeom>
          <a:ln w="12700">
            <a:miter lim="400000"/>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7" name="Effort_Logo.png"/>
          <p:cNvPicPr/>
          <p:nvPr/>
        </p:nvPicPr>
        <p:blipFill>
          <a:blip r:embed="rId5">
            <a:extLst/>
          </a:blip>
          <a:srcRect r="30802" b="51271"/>
          <a:stretch>
            <a:fillRect/>
          </a:stretch>
        </p:blipFill>
        <p:spPr>
          <a:xfrm>
            <a:off x="12847234" y="194540"/>
            <a:ext cx="2910261" cy="1508226"/>
          </a:xfrm>
          <a:prstGeom prst="rect">
            <a:avLst/>
          </a:prstGeom>
          <a:ln w="12700">
            <a:miter lim="400000"/>
          </a:ln>
        </p:spPr>
      </p:pic>
    </p:spTree>
    <p:extLst>
      <p:ext uri="{BB962C8B-B14F-4D97-AF65-F5344CB8AC3E}">
        <p14:creationId xmlns:p14="http://schemas.microsoft.com/office/powerpoint/2010/main" val="3592976358"/>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31" y="901699"/>
            <a:ext cx="7772401" cy="1510808"/>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dirty="0"/>
              <a:t>Study Population</a:t>
            </a:r>
            <a:endParaRPr dirty="0"/>
          </a:p>
        </p:txBody>
      </p:sp>
      <p:sp>
        <p:nvSpPr>
          <p:cNvPr id="1042" name="Shape 1042"/>
          <p:cNvSpPr>
            <a:spLocks noGrp="1"/>
          </p:cNvSpPr>
          <p:nvPr>
            <p:ph type="body" idx="1"/>
          </p:nvPr>
        </p:nvSpPr>
        <p:spPr>
          <a:xfrm>
            <a:off x="2864920" y="2149561"/>
            <a:ext cx="12117830" cy="7073220"/>
          </a:xfrm>
          <a:prstGeom prst="rect">
            <a:avLst/>
          </a:prstGeom>
        </p:spPr>
        <p:txBody>
          <a:bodyPr lIns="45719" tIns="45719" rIns="45719" bIns="45719" anchor="t">
            <a:normAutofit/>
          </a:bodyPr>
          <a:lstStyle/>
          <a:p>
            <a:pPr>
              <a:spcBef>
                <a:spcPts val="0"/>
              </a:spcBef>
            </a:pPr>
            <a:r>
              <a:rPr lang="en-CA" sz="3200" dirty="0"/>
              <a:t>MUST focus on ‘high nutritional risk’ patients.  </a:t>
            </a:r>
          </a:p>
          <a:p>
            <a:pPr>
              <a:spcBef>
                <a:spcPts val="0"/>
              </a:spcBef>
            </a:pPr>
            <a:r>
              <a:rPr lang="en-CA" sz="3200" dirty="0"/>
              <a:t>One or more of the below risk factors:</a:t>
            </a:r>
          </a:p>
          <a:p>
            <a:pPr lvl="1">
              <a:spcBef>
                <a:spcPts val="0"/>
              </a:spcBef>
            </a:pPr>
            <a:r>
              <a:rPr lang="en-CA" sz="2800" strike="dblStrike" dirty="0">
                <a:solidFill>
                  <a:srgbClr val="00B050"/>
                </a:solidFill>
              </a:rPr>
              <a:t>NUTRIC </a:t>
            </a:r>
            <a:r>
              <a:rPr lang="en-CA" sz="2800" u="sng" strike="dblStrike" dirty="0">
                <a:solidFill>
                  <a:srgbClr val="00B050"/>
                </a:solidFill>
              </a:rPr>
              <a:t>&gt;</a:t>
            </a:r>
            <a:r>
              <a:rPr lang="en-CA" sz="2800" strike="dblStrike" dirty="0" smtClean="0">
                <a:solidFill>
                  <a:srgbClr val="00B050"/>
                </a:solidFill>
              </a:rPr>
              <a:t>5</a:t>
            </a:r>
          </a:p>
          <a:p>
            <a:pPr marL="694302" lvl="1" indent="0">
              <a:spcBef>
                <a:spcPts val="0"/>
              </a:spcBef>
              <a:buNone/>
            </a:pPr>
            <a:endParaRPr lang="en-CA" sz="2000" strike="dblStrike" dirty="0">
              <a:solidFill>
                <a:srgbClr val="00B050"/>
              </a:solidFill>
            </a:endParaRPr>
          </a:p>
          <a:p>
            <a:pPr lvl="1">
              <a:spcBef>
                <a:spcPts val="0"/>
              </a:spcBef>
            </a:pPr>
            <a:r>
              <a:rPr lang="en-CA" sz="2800" dirty="0">
                <a:solidFill>
                  <a:srgbClr val="00B050"/>
                </a:solidFill>
              </a:rPr>
              <a:t>Low (</a:t>
            </a:r>
            <a:r>
              <a:rPr lang="en-CA" sz="2800" dirty="0">
                <a:solidFill>
                  <a:srgbClr val="00B050"/>
                </a:solidFill>
                <a:latin typeface="Calibri"/>
              </a:rPr>
              <a:t>≤ </a:t>
            </a:r>
            <a:r>
              <a:rPr lang="en-CA" sz="2800" dirty="0">
                <a:solidFill>
                  <a:srgbClr val="00B050"/>
                </a:solidFill>
              </a:rPr>
              <a:t>25) and High BMI (</a:t>
            </a:r>
            <a:r>
              <a:rPr lang="en-CA" sz="2800" dirty="0">
                <a:solidFill>
                  <a:srgbClr val="00B050"/>
                </a:solidFill>
                <a:latin typeface="Calibri"/>
              </a:rPr>
              <a:t>≥ </a:t>
            </a:r>
            <a:r>
              <a:rPr lang="en-CA" sz="2800" dirty="0">
                <a:solidFill>
                  <a:srgbClr val="00B050"/>
                </a:solidFill>
              </a:rPr>
              <a:t>35)</a:t>
            </a:r>
          </a:p>
          <a:p>
            <a:pPr lvl="1">
              <a:spcBef>
                <a:spcPts val="0"/>
              </a:spcBef>
            </a:pPr>
            <a:endParaRPr lang="en-CA" sz="2000" dirty="0">
              <a:solidFill>
                <a:srgbClr val="00B050"/>
              </a:solidFill>
            </a:endParaRPr>
          </a:p>
          <a:p>
            <a:pPr lvl="1">
              <a:spcBef>
                <a:spcPts val="0"/>
              </a:spcBef>
            </a:pPr>
            <a:r>
              <a:rPr lang="en-CA" sz="2800" dirty="0">
                <a:solidFill>
                  <a:schemeClr val="accent4"/>
                </a:solidFill>
              </a:rPr>
              <a:t>Mod-Severe Malnutrition* (as diagnosed by local standards)</a:t>
            </a:r>
          </a:p>
          <a:p>
            <a:pPr lvl="1">
              <a:spcBef>
                <a:spcPts val="0"/>
              </a:spcBef>
            </a:pPr>
            <a:endParaRPr lang="en-CA" sz="2000" dirty="0">
              <a:solidFill>
                <a:schemeClr val="accent4"/>
              </a:solidFill>
            </a:endParaRPr>
          </a:p>
          <a:p>
            <a:pPr lvl="1">
              <a:spcBef>
                <a:spcPts val="0"/>
              </a:spcBef>
            </a:pPr>
            <a:r>
              <a:rPr lang="en-CA" sz="2800" dirty="0">
                <a:solidFill>
                  <a:srgbClr val="FF0000"/>
                </a:solidFill>
              </a:rPr>
              <a:t>Frailty (Clinical Frailty Scale 5 or more)</a:t>
            </a:r>
          </a:p>
          <a:p>
            <a:pPr lvl="1">
              <a:spcBef>
                <a:spcPts val="0"/>
              </a:spcBef>
            </a:pPr>
            <a:endParaRPr lang="en-CA" sz="2000" dirty="0">
              <a:solidFill>
                <a:srgbClr val="FF0000"/>
              </a:solidFill>
            </a:endParaRPr>
          </a:p>
          <a:p>
            <a:pPr lvl="1">
              <a:spcBef>
                <a:spcPts val="0"/>
              </a:spcBef>
            </a:pPr>
            <a:r>
              <a:rPr lang="en-CA" sz="2800" dirty="0" err="1">
                <a:solidFill>
                  <a:srgbClr val="FF0000"/>
                </a:solidFill>
              </a:rPr>
              <a:t>Sarcopenic</a:t>
            </a:r>
            <a:r>
              <a:rPr lang="en-CA" sz="2800" dirty="0">
                <a:solidFill>
                  <a:srgbClr val="FF0000"/>
                </a:solidFill>
              </a:rPr>
              <a:t>- (SARC-F score of 4 or more)</a:t>
            </a:r>
          </a:p>
          <a:p>
            <a:pPr lvl="1">
              <a:spcBef>
                <a:spcPts val="0"/>
              </a:spcBef>
            </a:pPr>
            <a:endParaRPr lang="en-CA" sz="2000" dirty="0">
              <a:solidFill>
                <a:srgbClr val="FF0000"/>
              </a:solidFill>
            </a:endParaRPr>
          </a:p>
          <a:p>
            <a:pPr lvl="1">
              <a:spcBef>
                <a:spcPts val="0"/>
              </a:spcBef>
            </a:pPr>
            <a:r>
              <a:rPr lang="en-CA" sz="2800" dirty="0">
                <a:solidFill>
                  <a:srgbClr val="FF0000"/>
                </a:solidFill>
              </a:rPr>
              <a:t>Projected duration of mechanical ventilation &gt;4 days</a:t>
            </a:r>
          </a:p>
        </p:txBody>
      </p:sp>
      <p:sp>
        <p:nvSpPr>
          <p:cNvPr id="1043" name="Shape 1043"/>
          <p:cNvSpPr/>
          <p:nvPr/>
        </p:nvSpPr>
        <p:spPr>
          <a:xfrm>
            <a:off x="3896448" y="2206397"/>
            <a:ext cx="9547364" cy="1"/>
          </a:xfrm>
          <a:prstGeom prst="line">
            <a:avLst/>
          </a:prstGeom>
          <a:ln w="6350">
            <a:solidFill>
              <a:srgbClr val="5A5F5E"/>
            </a:solidFill>
            <a:miter lim="400000"/>
          </a:ln>
        </p:spPr>
        <p:txBody>
          <a:bodyPr lIns="0" tIns="0" rIns="0" bIns="0" anchor="ctr"/>
          <a:lstStyle/>
          <a:p>
            <a:pPr lvl="0"/>
            <a:endParaRPr/>
          </a:p>
        </p:txBody>
      </p:sp>
      <p:sp>
        <p:nvSpPr>
          <p:cNvPr id="5" name="TextBox 4"/>
          <p:cNvSpPr txBox="1"/>
          <p:nvPr/>
        </p:nvSpPr>
        <p:spPr>
          <a:xfrm>
            <a:off x="3485938" y="8709820"/>
            <a:ext cx="10428702"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CA" sz="2000" dirty="0"/>
              <a:t>*We will document the means by which sites are making this determination and capture the elements of the assessment (history of weight loss, history of reduced oral intake, etc.).</a:t>
            </a:r>
          </a:p>
          <a:p>
            <a:pPr algn="l" rtl="0" latinLnBrk="1" hangingPunct="0"/>
            <a:endParaRPr lang="en-CA" sz="2000" dirty="0">
              <a:sym typeface="Gill Sans Light"/>
            </a:endParaRPr>
          </a:p>
        </p:txBody>
      </p:sp>
      <p:sp>
        <p:nvSpPr>
          <p:cNvPr id="6" name="TextBox 5"/>
          <p:cNvSpPr txBox="1"/>
          <p:nvPr/>
        </p:nvSpPr>
        <p:spPr>
          <a:xfrm>
            <a:off x="10449090" y="3017802"/>
            <a:ext cx="4516407" cy="1210588"/>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rtl="0" latinLnBrk="1" hangingPunct="0"/>
            <a:r>
              <a:rPr lang="en-US" sz="2400" dirty="0">
                <a:solidFill>
                  <a:srgbClr val="535353"/>
                </a:solidFill>
                <a:sym typeface="Gill Sans Light"/>
              </a:rPr>
              <a:t>Difficult to collect ‘real-time’; will collect data and do subgroup    analysis</a:t>
            </a:r>
            <a:endParaRPr lang="en-CA" sz="2400" dirty="0">
              <a:solidFill>
                <a:srgbClr val="535353"/>
              </a:solidFill>
              <a:sym typeface="Gill Sans Light"/>
            </a:endParaRPr>
          </a:p>
        </p:txBody>
      </p:sp>
      <p:cxnSp>
        <p:nvCxnSpPr>
          <p:cNvPr id="9" name="Straight Arrow Connector 8"/>
          <p:cNvCxnSpPr/>
          <p:nvPr/>
        </p:nvCxnSpPr>
        <p:spPr>
          <a:xfrm flipH="1">
            <a:off x="5894342" y="3623094"/>
            <a:ext cx="455474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0" name="CCNLogo.png"/>
          <p:cNvPicPr/>
          <p:nvPr/>
        </p:nvPicPr>
        <p:blipFill>
          <a:blip r:embed="rId3">
            <a:extLst/>
          </a:blip>
          <a:stretch>
            <a:fillRect/>
          </a:stretch>
        </p:blipFill>
        <p:spPr>
          <a:xfrm>
            <a:off x="2227901" y="194541"/>
            <a:ext cx="2201768" cy="707159"/>
          </a:xfrm>
          <a:prstGeom prst="rect">
            <a:avLst/>
          </a:prstGeom>
          <a:ln w="12700">
            <a:miter lim="400000"/>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343" y="0"/>
            <a:ext cx="2052433" cy="1143614"/>
          </a:xfrm>
          <a:prstGeom prst="rect">
            <a:avLst/>
          </a:prstGeom>
        </p:spPr>
      </p:pic>
      <p:pic>
        <p:nvPicPr>
          <p:cNvPr id="12" name="Effort_Logo.png"/>
          <p:cNvPicPr/>
          <p:nvPr/>
        </p:nvPicPr>
        <p:blipFill>
          <a:blip r:embed="rId5">
            <a:extLst/>
          </a:blip>
          <a:srcRect r="30802" b="51271"/>
          <a:stretch>
            <a:fillRect/>
          </a:stretch>
        </p:blipFill>
        <p:spPr>
          <a:xfrm>
            <a:off x="12847234" y="194540"/>
            <a:ext cx="2910261" cy="1508226"/>
          </a:xfrm>
          <a:prstGeom prst="rect">
            <a:avLst/>
          </a:prstGeom>
          <a:ln w="12700">
            <a:miter lim="400000"/>
          </a:ln>
        </p:spPr>
      </p:pic>
    </p:spTree>
    <p:extLst>
      <p:ext uri="{BB962C8B-B14F-4D97-AF65-F5344CB8AC3E}">
        <p14:creationId xmlns:p14="http://schemas.microsoft.com/office/powerpoint/2010/main" val="30936464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30" y="1094673"/>
            <a:ext cx="7772401" cy="1143002"/>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dirty="0"/>
              <a:t>Study Population</a:t>
            </a:r>
            <a:endParaRPr dirty="0"/>
          </a:p>
        </p:txBody>
      </p:sp>
      <p:sp>
        <p:nvSpPr>
          <p:cNvPr id="1043" name="Shape 1043"/>
          <p:cNvSpPr/>
          <p:nvPr/>
        </p:nvSpPr>
        <p:spPr>
          <a:xfrm>
            <a:off x="3896448" y="2168088"/>
            <a:ext cx="9547364" cy="1"/>
          </a:xfrm>
          <a:prstGeom prst="line">
            <a:avLst/>
          </a:prstGeom>
          <a:ln w="6350">
            <a:solidFill>
              <a:srgbClr val="5A5F5E"/>
            </a:solidFill>
            <a:miter lim="400000"/>
          </a:ln>
        </p:spPr>
        <p:txBody>
          <a:bodyPr lIns="0" tIns="0" rIns="0" bIns="0" anchor="ctr"/>
          <a:lstStyle/>
          <a:p>
            <a:pPr lvl="0"/>
            <a:endParaRPr/>
          </a:p>
        </p:txBody>
      </p:sp>
      <p:graphicFrame>
        <p:nvGraphicFramePr>
          <p:cNvPr id="4" name="Table 3"/>
          <p:cNvGraphicFramePr>
            <a:graphicFrameLocks noGrp="1"/>
          </p:cNvGraphicFramePr>
          <p:nvPr>
            <p:extLst/>
          </p:nvPr>
        </p:nvGraphicFramePr>
        <p:xfrm>
          <a:off x="3072211" y="2434806"/>
          <a:ext cx="11254604" cy="6770626"/>
        </p:xfrm>
        <a:graphic>
          <a:graphicData uri="http://schemas.openxmlformats.org/drawingml/2006/table">
            <a:tbl>
              <a:tblPr>
                <a:tableStyleId>{5940675A-B579-460E-94D1-54222C63F5DA}</a:tableStyleId>
              </a:tblPr>
              <a:tblGrid>
                <a:gridCol w="3976627">
                  <a:extLst>
                    <a:ext uri="{9D8B030D-6E8A-4147-A177-3AD203B41FA5}">
                      <a16:colId xmlns="" xmlns:a16="http://schemas.microsoft.com/office/drawing/2014/main" val="20000"/>
                    </a:ext>
                  </a:extLst>
                </a:gridCol>
                <a:gridCol w="3976627">
                  <a:extLst>
                    <a:ext uri="{9D8B030D-6E8A-4147-A177-3AD203B41FA5}">
                      <a16:colId xmlns="" xmlns:a16="http://schemas.microsoft.com/office/drawing/2014/main" val="20001"/>
                    </a:ext>
                  </a:extLst>
                </a:gridCol>
                <a:gridCol w="3301350">
                  <a:extLst>
                    <a:ext uri="{9D8B030D-6E8A-4147-A177-3AD203B41FA5}">
                      <a16:colId xmlns="" xmlns:a16="http://schemas.microsoft.com/office/drawing/2014/main" val="20002"/>
                    </a:ext>
                  </a:extLst>
                </a:gridCol>
              </a:tblGrid>
              <a:tr h="730369">
                <a:tc>
                  <a:txBody>
                    <a:bodyPr/>
                    <a:lstStyle/>
                    <a:p>
                      <a:pPr indent="0" algn="ctr">
                        <a:lnSpc>
                          <a:spcPct val="100000"/>
                        </a:lnSpc>
                        <a:spcAft>
                          <a:spcPts val="0"/>
                        </a:spcAft>
                      </a:pPr>
                      <a:r>
                        <a:rPr lang="en-US" sz="2000" b="1" dirty="0">
                          <a:effectLst/>
                        </a:rPr>
                        <a:t>Inclusion Criteria</a:t>
                      </a:r>
                      <a:endParaRPr lang="en-CA" sz="2000" b="1" dirty="0">
                        <a:effectLst/>
                        <a:latin typeface="CG Times"/>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Exclusion Criteria</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Rationale for Exclusion</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020496">
                <a:tc rowSpan="5">
                  <a:txBody>
                    <a:bodyPr/>
                    <a:lstStyle/>
                    <a:p>
                      <a:pPr marL="0" lvl="0" indent="0" algn="l">
                        <a:lnSpc>
                          <a:spcPct val="100000"/>
                        </a:lnSpc>
                        <a:spcAft>
                          <a:spcPts val="0"/>
                        </a:spcAft>
                        <a:buFont typeface="+mj-lt"/>
                        <a:buNone/>
                      </a:pPr>
                      <a:r>
                        <a:rPr lang="en-US" sz="2000" b="0" u="none" dirty="0" smtClean="0">
                          <a:effectLst/>
                        </a:rPr>
                        <a:t>1.   &gt;</a:t>
                      </a:r>
                      <a:r>
                        <a:rPr lang="en-US" sz="2000" b="0" dirty="0" smtClean="0">
                          <a:effectLst/>
                        </a:rPr>
                        <a:t>18 </a:t>
                      </a:r>
                      <a:r>
                        <a:rPr lang="en-US" sz="2000" b="0" dirty="0">
                          <a:effectLst/>
                        </a:rPr>
                        <a:t>years old</a:t>
                      </a:r>
                      <a:endParaRPr lang="en-CA" sz="2000" b="0" dirty="0">
                        <a:effectLst/>
                      </a:endParaRPr>
                    </a:p>
                    <a:p>
                      <a:pPr marL="8255" indent="0" algn="l">
                        <a:lnSpc>
                          <a:spcPct val="100000"/>
                        </a:lnSpc>
                        <a:spcAft>
                          <a:spcPts val="0"/>
                        </a:spcAft>
                      </a:pPr>
                      <a:r>
                        <a:rPr lang="en-US" sz="2000" b="0" dirty="0">
                          <a:effectLst/>
                        </a:rPr>
                        <a:t> </a:t>
                      </a:r>
                      <a:endParaRPr lang="en-CA" sz="2000" b="0" dirty="0" smtClean="0">
                        <a:effectLst/>
                      </a:endParaRPr>
                    </a:p>
                    <a:p>
                      <a:pPr marL="8255" indent="0" algn="l">
                        <a:lnSpc>
                          <a:spcPct val="100000"/>
                        </a:lnSpc>
                        <a:spcAft>
                          <a:spcPts val="0"/>
                        </a:spcAft>
                      </a:pPr>
                      <a:r>
                        <a:rPr lang="en-CA" sz="2000" b="0" dirty="0" smtClean="0">
                          <a:effectLst/>
                        </a:rPr>
                        <a:t>2.</a:t>
                      </a:r>
                      <a:r>
                        <a:rPr lang="en-CA" sz="2000" b="0" baseline="0" dirty="0" smtClean="0">
                          <a:effectLst/>
                        </a:rPr>
                        <a:t> </a:t>
                      </a:r>
                      <a:r>
                        <a:rPr lang="en-US" sz="2000" b="0" dirty="0" smtClean="0">
                          <a:effectLst/>
                        </a:rPr>
                        <a:t>Nutritionally “high-risk” (meeting one of the below criteria</a:t>
                      </a:r>
                      <a:r>
                        <a:rPr lang="en-US" sz="2000" b="1" dirty="0" smtClean="0">
                          <a:effectLst/>
                        </a:rPr>
                        <a:t>)</a:t>
                      </a:r>
                    </a:p>
                    <a:p>
                      <a:pPr marL="541338" lvl="2" indent="-342900" algn="l">
                        <a:lnSpc>
                          <a:spcPct val="100000"/>
                        </a:lnSpc>
                        <a:spcAft>
                          <a:spcPts val="0"/>
                        </a:spcAft>
                        <a:buFont typeface="+mj-lt"/>
                        <a:buAutoNum type="alphaLcPeriod"/>
                      </a:pPr>
                      <a:r>
                        <a:rPr lang="en-CA" sz="1600" dirty="0" smtClean="0">
                          <a:effectLst/>
                        </a:rPr>
                        <a:t>Low (</a:t>
                      </a:r>
                      <a:r>
                        <a:rPr lang="en-CA" sz="1600" u="sng" dirty="0" smtClean="0">
                          <a:effectLst/>
                        </a:rPr>
                        <a:t>&lt;</a:t>
                      </a:r>
                      <a:r>
                        <a:rPr lang="en-CA" sz="1600" u="none" dirty="0" smtClean="0">
                          <a:effectLst/>
                        </a:rPr>
                        <a:t>25)</a:t>
                      </a:r>
                      <a:r>
                        <a:rPr lang="en-CA" sz="1600" u="none" baseline="0" dirty="0" smtClean="0">
                          <a:effectLst/>
                        </a:rPr>
                        <a:t> or High BMI (</a:t>
                      </a:r>
                      <a:r>
                        <a:rPr lang="en-CA" sz="1600" u="sng" baseline="0" dirty="0" smtClean="0">
                          <a:effectLst/>
                        </a:rPr>
                        <a:t>&gt;</a:t>
                      </a:r>
                      <a:r>
                        <a:rPr lang="en-CA" sz="1600" u="none" baseline="0" dirty="0" smtClean="0">
                          <a:effectLst/>
                        </a:rPr>
                        <a:t>35)</a:t>
                      </a:r>
                    </a:p>
                    <a:p>
                      <a:pPr marL="541338" lvl="2" indent="-342900" algn="l">
                        <a:lnSpc>
                          <a:spcPct val="100000"/>
                        </a:lnSpc>
                        <a:spcAft>
                          <a:spcPts val="0"/>
                        </a:spcAft>
                        <a:buFont typeface="+mj-lt"/>
                        <a:buAutoNum type="alphaLcPeriod"/>
                      </a:pPr>
                      <a:r>
                        <a:rPr lang="en-CA" sz="1600" u="none" baseline="0" dirty="0" smtClean="0">
                          <a:effectLst/>
                        </a:rPr>
                        <a:t>Moderate to severe malnutrition (as defined by local assessments)</a:t>
                      </a:r>
                    </a:p>
                    <a:p>
                      <a:pPr marL="541338" lvl="2" indent="-342900" algn="l">
                        <a:lnSpc>
                          <a:spcPct val="100000"/>
                        </a:lnSpc>
                        <a:spcAft>
                          <a:spcPts val="0"/>
                        </a:spcAft>
                        <a:buFont typeface="+mj-lt"/>
                        <a:buAutoNum type="alphaLcPeriod"/>
                      </a:pPr>
                      <a:r>
                        <a:rPr lang="en-CA" sz="1600" u="none" baseline="0" dirty="0" smtClean="0">
                          <a:effectLst/>
                        </a:rPr>
                        <a:t>Frailty (Clinical Frailty Scale, 5 or more from proxy)</a:t>
                      </a:r>
                    </a:p>
                    <a:p>
                      <a:pPr marL="541338" lvl="2" indent="-342900" algn="l">
                        <a:lnSpc>
                          <a:spcPct val="100000"/>
                        </a:lnSpc>
                        <a:spcAft>
                          <a:spcPts val="0"/>
                        </a:spcAft>
                        <a:buFont typeface="+mj-lt"/>
                        <a:buAutoNum type="alphaLcPeriod"/>
                      </a:pPr>
                      <a:r>
                        <a:rPr lang="en-CA" sz="1600" u="none" baseline="0" dirty="0" smtClean="0">
                          <a:effectLst/>
                        </a:rPr>
                        <a:t>Sarcopenia – (SARC-F score of 4 or more from proxy)</a:t>
                      </a:r>
                    </a:p>
                    <a:p>
                      <a:pPr marL="541338" lvl="2" indent="-342900" algn="l">
                        <a:lnSpc>
                          <a:spcPct val="100000"/>
                        </a:lnSpc>
                        <a:spcAft>
                          <a:spcPts val="0"/>
                        </a:spcAft>
                        <a:buFont typeface="+mj-lt"/>
                        <a:buAutoNum type="alphaLcPeriod"/>
                      </a:pPr>
                      <a:r>
                        <a:rPr lang="en-CA" sz="1600" u="none" baseline="0" dirty="0" smtClean="0">
                          <a:effectLst/>
                        </a:rPr>
                        <a:t>From point of screening, projected duration of mechanical ventilation &gt;4 days)</a:t>
                      </a:r>
                      <a:endParaRPr lang="en-CA" sz="1600" dirty="0">
                        <a:effectLst/>
                      </a:endParaRPr>
                    </a:p>
                    <a:p>
                      <a:pPr marL="122555" indent="0" algn="l">
                        <a:lnSpc>
                          <a:spcPct val="100000"/>
                        </a:lnSpc>
                        <a:spcAft>
                          <a:spcPts val="0"/>
                        </a:spcAft>
                      </a:pPr>
                      <a:r>
                        <a:rPr lang="en-US" sz="1800" dirty="0">
                          <a:effectLst/>
                        </a:rPr>
                        <a:t> </a:t>
                      </a:r>
                      <a:endParaRPr lang="en-CA" sz="1800" dirty="0">
                        <a:effectLst/>
                      </a:endParaRPr>
                    </a:p>
                    <a:p>
                      <a:pPr marL="0" lvl="0" indent="0" algn="l">
                        <a:lnSpc>
                          <a:spcPct val="100000"/>
                        </a:lnSpc>
                        <a:spcAft>
                          <a:spcPts val="0"/>
                        </a:spcAft>
                        <a:buFont typeface="+mj-lt"/>
                        <a:buNone/>
                      </a:pPr>
                      <a:r>
                        <a:rPr lang="en-US" sz="2000" dirty="0" smtClean="0">
                          <a:effectLst/>
                        </a:rPr>
                        <a:t>3</a:t>
                      </a:r>
                      <a:r>
                        <a:rPr lang="en-US" sz="2000" b="1" dirty="0" smtClean="0">
                          <a:effectLst/>
                        </a:rPr>
                        <a:t>. </a:t>
                      </a:r>
                      <a:r>
                        <a:rPr lang="en-US" sz="2000" b="0" dirty="0" smtClean="0">
                          <a:effectLst/>
                        </a:rPr>
                        <a:t>Requiring </a:t>
                      </a:r>
                      <a:r>
                        <a:rPr lang="en-US" sz="2000" b="0" dirty="0">
                          <a:effectLst/>
                        </a:rPr>
                        <a:t>mechanical ventilation with </a:t>
                      </a:r>
                      <a:r>
                        <a:rPr lang="en-US" sz="2000" b="0" dirty="0" smtClean="0">
                          <a:effectLst/>
                        </a:rPr>
                        <a:t>actual or expected total duration </a:t>
                      </a:r>
                      <a:r>
                        <a:rPr lang="en-US" sz="2000" b="0" dirty="0">
                          <a:effectLst/>
                        </a:rPr>
                        <a:t>of mechanical ventilation </a:t>
                      </a:r>
                      <a:r>
                        <a:rPr lang="en-US" sz="2000" b="0" u="none" dirty="0">
                          <a:effectLst/>
                        </a:rPr>
                        <a:t>&gt;</a:t>
                      </a:r>
                      <a:r>
                        <a:rPr lang="en-US" sz="2000" b="0" dirty="0" smtClean="0">
                          <a:effectLst/>
                        </a:rPr>
                        <a:t>48 hours </a:t>
                      </a:r>
                      <a:r>
                        <a:rPr lang="en-US" sz="2000" b="0" dirty="0">
                          <a:effectLst/>
                        </a:rPr>
                        <a:t> </a:t>
                      </a:r>
                      <a:endParaRPr lang="en-CA" sz="2000" b="0" dirty="0">
                        <a:effectLst/>
                      </a:endParaRPr>
                    </a:p>
                    <a:p>
                      <a:pPr marL="342900" lvl="0" indent="0">
                        <a:lnSpc>
                          <a:spcPct val="100000"/>
                        </a:lnSpc>
                        <a:spcAft>
                          <a:spcPts val="0"/>
                        </a:spcAft>
                        <a:buFont typeface="+mj-lt"/>
                        <a:buNone/>
                      </a:pPr>
                      <a:endParaRPr lang="en-CA" sz="18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00000"/>
                        </a:lnSpc>
                        <a:buFont typeface="+mj-lt"/>
                        <a:buAutoNum type="arabicPeriod"/>
                      </a:pPr>
                      <a:r>
                        <a:rPr lang="en-US" sz="2000" dirty="0" smtClean="0">
                          <a:effectLst/>
                        </a:rPr>
                        <a:t> &gt;</a:t>
                      </a:r>
                      <a:r>
                        <a:rPr lang="en-US" sz="2000" dirty="0">
                          <a:effectLst/>
                        </a:rPr>
                        <a:t>96 continuous hours of mechanical ventilation before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Intervention </a:t>
                      </a:r>
                      <a:r>
                        <a:rPr lang="en-US" sz="2000" dirty="0" smtClean="0">
                          <a:effectLst/>
                        </a:rPr>
                        <a:t>is likely most </a:t>
                      </a:r>
                      <a:r>
                        <a:rPr lang="en-US" sz="2000" dirty="0">
                          <a:effectLst/>
                        </a:rPr>
                        <a:t>effective </a:t>
                      </a:r>
                      <a:r>
                        <a:rPr lang="en-US" sz="2000" dirty="0" smtClean="0">
                          <a:effectLst/>
                        </a:rPr>
                        <a:t>when delivered </a:t>
                      </a:r>
                      <a:r>
                        <a:rPr lang="en-US" sz="2000" dirty="0">
                          <a:effectLst/>
                        </a:rPr>
                        <a:t>early</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374714">
                <a:tc vMerge="1">
                  <a:txBody>
                    <a:bodyPr/>
                    <a:lstStyle/>
                    <a:p>
                      <a:endParaRPr lang="en-CA"/>
                    </a:p>
                  </a:txBody>
                  <a:tcPr/>
                </a:tc>
                <a:tc>
                  <a:txBody>
                    <a:bodyPr/>
                    <a:lstStyle/>
                    <a:p>
                      <a:pPr marL="0" lvl="0" indent="0" algn="l">
                        <a:lnSpc>
                          <a:spcPct val="100000"/>
                        </a:lnSpc>
                        <a:buFont typeface="+mj-lt"/>
                        <a:buNone/>
                      </a:pPr>
                      <a:r>
                        <a:rPr lang="en-US" sz="2000" dirty="0" smtClean="0">
                          <a:effectLst/>
                        </a:rPr>
                        <a:t>2. Expected </a:t>
                      </a:r>
                      <a:r>
                        <a:rPr lang="en-US" sz="2000" dirty="0">
                          <a:effectLst/>
                        </a:rPr>
                        <a:t>death or withdrawal of life-sustaining treatments within 7 days from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Patients unlikely to receive benefit</a:t>
                      </a:r>
                      <a:endParaRPr lang="en-CA" sz="2000" dirty="0">
                        <a:effectLst/>
                      </a:endParaRPr>
                    </a:p>
                    <a:p>
                      <a:pPr indent="0" algn="l">
                        <a:lnSpc>
                          <a:spcPct val="100000"/>
                        </a:lnSpc>
                        <a:spcAft>
                          <a:spcPts val="0"/>
                        </a:spcAft>
                      </a:pPr>
                      <a:r>
                        <a:rPr lang="en-US" sz="2000" dirty="0">
                          <a:effectLst/>
                        </a:rPr>
                        <a:t> </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020496">
                <a:tc vMerge="1">
                  <a:txBody>
                    <a:bodyPr/>
                    <a:lstStyle/>
                    <a:p>
                      <a:endParaRPr lang="en-CA"/>
                    </a:p>
                  </a:txBody>
                  <a:tcPr/>
                </a:tc>
                <a:tc>
                  <a:txBody>
                    <a:bodyPr/>
                    <a:lstStyle/>
                    <a:p>
                      <a:pPr marL="0" lvl="0" indent="0" algn="l">
                        <a:lnSpc>
                          <a:spcPct val="100000"/>
                        </a:lnSpc>
                        <a:buFont typeface="+mj-lt"/>
                        <a:buNone/>
                      </a:pPr>
                      <a:r>
                        <a:rPr lang="en-GB" sz="2000" strike="noStrike" dirty="0" smtClean="0">
                          <a:effectLst/>
                        </a:rPr>
                        <a:t>3. </a:t>
                      </a:r>
                      <a:r>
                        <a:rPr lang="en-GB" sz="2000" strike="noStrike" baseline="0" dirty="0" smtClean="0">
                          <a:effectLst/>
                        </a:rPr>
                        <a:t>Pregnant</a:t>
                      </a:r>
                      <a:endParaRPr lang="en-CA" sz="2000" strike="noStrike" baseline="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strike="noStrike" dirty="0" smtClean="0">
                          <a:effectLst/>
                        </a:rPr>
                        <a:t>Unknown effects on fetus</a:t>
                      </a:r>
                      <a:endParaRPr lang="en-CA" sz="2000" strike="noStrike"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878744">
                <a:tc vMerge="1">
                  <a:txBody>
                    <a:bodyPr/>
                    <a:lstStyle/>
                    <a:p>
                      <a:endParaRPr lang="en-CA"/>
                    </a:p>
                  </a:txBody>
                  <a:tcPr/>
                </a:tc>
                <a:tc>
                  <a:txBody>
                    <a:bodyPr/>
                    <a:lstStyle/>
                    <a:p>
                      <a:pPr marL="0" lvl="0" indent="0" algn="l">
                        <a:lnSpc>
                          <a:spcPct val="100000"/>
                        </a:lnSpc>
                        <a:buFont typeface="+mj-lt"/>
                        <a:buNone/>
                      </a:pPr>
                      <a:r>
                        <a:rPr lang="en-US" sz="2000" dirty="0" smtClean="0">
                          <a:effectLst/>
                        </a:rPr>
                        <a:t>4. The responsible</a:t>
                      </a:r>
                      <a:r>
                        <a:rPr lang="en-US" sz="2000" baseline="0" dirty="0" smtClean="0">
                          <a:effectLst/>
                        </a:rPr>
                        <a:t> clinician feels that the patient either needs low or high protein</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smtClean="0">
                          <a:effectLst/>
                        </a:rPr>
                        <a:t>Uncertainty</a:t>
                      </a:r>
                      <a:r>
                        <a:rPr lang="en-US" sz="2000" baseline="0" dirty="0" smtClean="0">
                          <a:effectLst/>
                        </a:rPr>
                        <a:t> doesn’t exist; patient safety issues</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710151">
                <a:tc vMerge="1">
                  <a:txBody>
                    <a:bodyPr/>
                    <a:lstStyle/>
                    <a:p>
                      <a:endParaRPr lang="en-CA"/>
                    </a:p>
                  </a:txBody>
                  <a:tcPr/>
                </a:tc>
                <a:tc>
                  <a:txBody>
                    <a:bodyPr/>
                    <a:lstStyle/>
                    <a:p>
                      <a:pPr marL="0" lvl="0" indent="0" algn="l">
                        <a:buFont typeface="+mj-lt"/>
                        <a:buNone/>
                      </a:pPr>
                      <a:r>
                        <a:rPr lang="en-CA" sz="2000" dirty="0" smtClean="0">
                          <a:effectLst/>
                          <a:latin typeface="Arial" panose="020B0604020202020204" pitchFamily="34" charset="0"/>
                          <a:cs typeface="Times New Roman" panose="02020603050405020304" pitchFamily="18" charset="0"/>
                        </a:rPr>
                        <a:t>5. Patient </a:t>
                      </a:r>
                      <a:r>
                        <a:rPr lang="en-CA" sz="2000" dirty="0">
                          <a:effectLst/>
                          <a:latin typeface="Arial" panose="020B0604020202020204" pitchFamily="34" charset="0"/>
                          <a:cs typeface="Times New Roman" panose="02020603050405020304" pitchFamily="18" charset="0"/>
                        </a:rPr>
                        <a:t>requires parenteral nutrition only and site does not have products to reach the high protein dose group.</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dirty="0">
                          <a:effectLst/>
                          <a:latin typeface="+mj-lt"/>
                          <a:ea typeface="Times New Roman" panose="02020603050405020304" pitchFamily="18" charset="0"/>
                          <a:cs typeface="Times New Roman" panose="02020603050405020304" pitchFamily="18" charset="0"/>
                        </a:rPr>
                        <a:t>Site will be unable to reach high protein dose prescription.</a:t>
                      </a:r>
                    </a:p>
                  </a:txBody>
                  <a:tcPr marL="68580" marR="68580" marT="0" marB="0"/>
                </a:tc>
                <a:extLst>
                  <a:ext uri="{0D108BD9-81ED-4DB2-BD59-A6C34878D82A}">
                    <a16:rowId xmlns="" xmlns:a16="http://schemas.microsoft.com/office/drawing/2014/main" val="10005"/>
                  </a:ext>
                </a:extLst>
              </a:tr>
            </a:tbl>
          </a:graphicData>
        </a:graphic>
      </p:graphicFrame>
      <p:pic>
        <p:nvPicPr>
          <p:cNvPr id="7" name="CCNLogo.png"/>
          <p:cNvPicPr/>
          <p:nvPr/>
        </p:nvPicPr>
        <p:blipFill>
          <a:blip r:embed="rId3">
            <a:extLst/>
          </a:blip>
          <a:stretch>
            <a:fillRect/>
          </a:stretch>
        </p:blipFill>
        <p:spPr>
          <a:xfrm>
            <a:off x="2227901" y="194540"/>
            <a:ext cx="2370209" cy="1128934"/>
          </a:xfrm>
          <a:prstGeom prst="rect">
            <a:avLst/>
          </a:prstGeom>
          <a:ln w="12700">
            <a:miter lim="400000"/>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9" name="Effort_Logo.png"/>
          <p:cNvPicPr/>
          <p:nvPr/>
        </p:nvPicPr>
        <p:blipFill>
          <a:blip r:embed="rId5">
            <a:extLst/>
          </a:blip>
          <a:srcRect r="30802" b="51271"/>
          <a:stretch>
            <a:fillRect/>
          </a:stretch>
        </p:blipFill>
        <p:spPr>
          <a:xfrm>
            <a:off x="12847234" y="194540"/>
            <a:ext cx="2910261" cy="1508226"/>
          </a:xfrm>
          <a:prstGeom prst="rect">
            <a:avLst/>
          </a:prstGeom>
          <a:ln w="12700">
            <a:miter lim="400000"/>
          </a:ln>
        </p:spPr>
      </p:pic>
    </p:spTree>
    <p:extLst>
      <p:ext uri="{BB962C8B-B14F-4D97-AF65-F5344CB8AC3E}">
        <p14:creationId xmlns:p14="http://schemas.microsoft.com/office/powerpoint/2010/main" val="419345364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2580804" y="2548753"/>
            <a:ext cx="12199434" cy="2893100"/>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p>
            <a:r>
              <a:rPr lang="en-CA" b="1" dirty="0">
                <a:solidFill>
                  <a:srgbClr val="0052E2"/>
                </a:solidFill>
                <a:latin typeface="Avenir Next Condensed"/>
              </a:rPr>
              <a:t>For more </a:t>
            </a:r>
            <a:r>
              <a:rPr lang="en-CA" b="1" dirty="0" smtClean="0">
                <a:solidFill>
                  <a:srgbClr val="0052E2"/>
                </a:solidFill>
                <a:latin typeface="Avenir Next Condensed"/>
              </a:rPr>
              <a:t>information on EFFORT Trial</a:t>
            </a:r>
          </a:p>
          <a:p>
            <a:endParaRPr lang="en-CA" b="1" dirty="0">
              <a:solidFill>
                <a:srgbClr val="0052E2"/>
              </a:solidFill>
              <a:latin typeface="Avenir Next Condensed"/>
            </a:endParaRPr>
          </a:p>
          <a:p>
            <a:r>
              <a:rPr lang="en-CA" b="1" dirty="0">
                <a:solidFill>
                  <a:srgbClr val="0052E2"/>
                </a:solidFill>
                <a:latin typeface="Avenir Next Condensed"/>
              </a:rPr>
              <a:t>See </a:t>
            </a:r>
            <a:r>
              <a:rPr lang="en-CA" b="1" dirty="0">
                <a:solidFill>
                  <a:srgbClr val="0052E2"/>
                </a:solidFill>
                <a:latin typeface="Avenir Next Condensed"/>
                <a:hlinkClick r:id="rId2"/>
              </a:rPr>
              <a:t>www.criticalcarenutrition.com</a:t>
            </a:r>
            <a:r>
              <a:rPr lang="en-CA" b="1" dirty="0">
                <a:solidFill>
                  <a:srgbClr val="0052E2"/>
                </a:solidFill>
                <a:latin typeface="Avenir Next Condensed"/>
              </a:rPr>
              <a:t> </a:t>
            </a:r>
          </a:p>
          <a:p>
            <a:endParaRPr lang="en-CA" b="1" dirty="0">
              <a:solidFill>
                <a:srgbClr val="0052E2"/>
              </a:solidFill>
              <a:latin typeface="Avenir Next Condensed"/>
            </a:endParaRPr>
          </a:p>
          <a:p>
            <a:r>
              <a:rPr lang="en-CA" b="1" dirty="0">
                <a:solidFill>
                  <a:srgbClr val="0052E2"/>
                </a:solidFill>
                <a:latin typeface="Avenir Next Condensed"/>
              </a:rPr>
              <a:t>Or contact</a:t>
            </a:r>
            <a:r>
              <a:rPr lang="en-CA" sz="4400" b="1" dirty="0">
                <a:solidFill>
                  <a:srgbClr val="0052E2"/>
                </a:solidFill>
                <a:latin typeface="Avenir Next Condensed"/>
              </a:rPr>
              <a:t>:</a:t>
            </a:r>
            <a:endParaRPr lang="en-CA" sz="4400" dirty="0"/>
          </a:p>
        </p:txBody>
      </p:sp>
      <p:sp>
        <p:nvSpPr>
          <p:cNvPr id="33" name="Shape 33"/>
          <p:cNvSpPr/>
          <p:nvPr/>
        </p:nvSpPr>
        <p:spPr>
          <a:xfrm>
            <a:off x="5813320" y="5262331"/>
            <a:ext cx="5318764" cy="207236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nSpc>
                <a:spcPct val="150000"/>
              </a:lnSpc>
              <a:defRPr sz="1800">
                <a:solidFill>
                  <a:srgbClr val="000000"/>
                </a:solidFill>
              </a:defRPr>
            </a:pPr>
            <a:r>
              <a:rPr sz="2400" b="1" dirty="0">
                <a:latin typeface="Avenir Book"/>
                <a:ea typeface="Avenir Book"/>
                <a:cs typeface="Avenir Book"/>
                <a:sym typeface="Avenir Book"/>
              </a:rPr>
              <a:t>Daren K. Heyland</a:t>
            </a:r>
          </a:p>
          <a:p>
            <a:pPr lvl="0">
              <a:defRPr sz="1800">
                <a:solidFill>
                  <a:srgbClr val="000000"/>
                </a:solidFill>
              </a:defRPr>
            </a:pPr>
            <a:r>
              <a:rPr sz="2000" dirty="0">
                <a:latin typeface="Avenir Book"/>
                <a:ea typeface="Avenir Book"/>
                <a:cs typeface="Avenir Book"/>
                <a:sym typeface="Avenir Book"/>
              </a:rPr>
              <a:t>Professor of Medicine</a:t>
            </a:r>
          </a:p>
          <a:p>
            <a:pPr lvl="0">
              <a:defRPr sz="1800">
                <a:solidFill>
                  <a:srgbClr val="000000"/>
                </a:solidFill>
              </a:defRPr>
            </a:pPr>
            <a:r>
              <a:rPr sz="2000" dirty="0">
                <a:latin typeface="Avenir Book"/>
                <a:ea typeface="Avenir Book"/>
                <a:cs typeface="Avenir Book"/>
                <a:sym typeface="Avenir Book"/>
              </a:rPr>
              <a:t>Queens University, Kingston General Hospital</a:t>
            </a:r>
          </a:p>
          <a:p>
            <a:pPr lvl="0">
              <a:defRPr sz="1800">
                <a:solidFill>
                  <a:srgbClr val="000000"/>
                </a:solidFill>
              </a:defRPr>
            </a:pPr>
            <a:r>
              <a:rPr sz="2000" dirty="0">
                <a:latin typeface="Avenir Book"/>
                <a:ea typeface="Avenir Book"/>
                <a:cs typeface="Avenir Book"/>
                <a:sym typeface="Avenir Book"/>
              </a:rPr>
              <a:t>Kingston, ON Canada</a:t>
            </a:r>
            <a:endParaRPr lang="en-CA" sz="2000" dirty="0">
              <a:latin typeface="Avenir Book"/>
              <a:ea typeface="Avenir Book"/>
              <a:cs typeface="Avenir Book"/>
              <a:sym typeface="Avenir Book"/>
            </a:endParaRPr>
          </a:p>
          <a:p>
            <a:pPr lvl="0">
              <a:defRPr sz="1800">
                <a:solidFill>
                  <a:srgbClr val="000000"/>
                </a:solidFill>
              </a:defRPr>
            </a:pPr>
            <a:r>
              <a:rPr lang="en-CA" sz="3200" b="1" dirty="0">
                <a:latin typeface="Avenir Book"/>
                <a:ea typeface="Avenir Book"/>
                <a:cs typeface="Avenir Book"/>
                <a:sym typeface="Avenir Book"/>
              </a:rPr>
              <a:t>dkh2@queensu.ca</a:t>
            </a:r>
            <a:endParaRPr sz="3200" b="1" dirty="0">
              <a:latin typeface="Avenir Book"/>
              <a:ea typeface="Avenir Book"/>
              <a:cs typeface="Avenir Book"/>
              <a:sym typeface="Avenir Book"/>
            </a:endParaRPr>
          </a:p>
        </p:txBody>
      </p:sp>
      <p:pic>
        <p:nvPicPr>
          <p:cNvPr id="35" name="CCNLogo.png"/>
          <p:cNvPicPr/>
          <p:nvPr/>
        </p:nvPicPr>
        <p:blipFill>
          <a:blip r:embed="rId3">
            <a:extLst/>
          </a:blip>
          <a:stretch>
            <a:fillRect/>
          </a:stretch>
        </p:blipFill>
        <p:spPr>
          <a:xfrm>
            <a:off x="2373600" y="8540244"/>
            <a:ext cx="2839462" cy="908556"/>
          </a:xfrm>
          <a:prstGeom prst="rect">
            <a:avLst/>
          </a:prstGeom>
          <a:ln w="12700">
            <a:miter lim="400000"/>
          </a:ln>
        </p:spPr>
      </p:pic>
      <p:pic>
        <p:nvPicPr>
          <p:cNvPr id="7" name="Effort_Logo.png"/>
          <p:cNvPicPr/>
          <p:nvPr/>
        </p:nvPicPr>
        <p:blipFill>
          <a:blip r:embed="rId4">
            <a:extLst/>
          </a:blip>
          <a:srcRect r="30802" b="51271"/>
          <a:stretch>
            <a:fillRect/>
          </a:stretch>
        </p:blipFill>
        <p:spPr>
          <a:xfrm>
            <a:off x="12163279" y="8131191"/>
            <a:ext cx="2910261" cy="1508226"/>
          </a:xfrm>
          <a:prstGeom prst="rect">
            <a:avLst/>
          </a:prstGeom>
          <a:ln w="12700">
            <a:miter lim="400000"/>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797" y="8408315"/>
            <a:ext cx="2209449" cy="1231103"/>
          </a:xfrm>
          <a:prstGeom prst="rect">
            <a:avLst/>
          </a:prstGeom>
        </p:spPr>
      </p:pic>
    </p:spTree>
    <p:extLst>
      <p:ext uri="{BB962C8B-B14F-4D97-AF65-F5344CB8AC3E}">
        <p14:creationId xmlns:p14="http://schemas.microsoft.com/office/powerpoint/2010/main" val="402484040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502447" y="853278"/>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6667" spc="-67" dirty="0" smtClean="0">
                <a:solidFill>
                  <a:srgbClr val="0000FF"/>
                </a:solidFill>
              </a:rPr>
              <a:t>So far, what have I said?</a:t>
            </a:r>
            <a:endParaRPr sz="6667" spc="-67" dirty="0">
              <a:solidFill>
                <a:srgbClr val="0000FF"/>
              </a:solidFill>
            </a:endParaRPr>
          </a:p>
        </p:txBody>
      </p:sp>
      <p:sp>
        <p:nvSpPr>
          <p:cNvPr id="48" name="Shape 48"/>
          <p:cNvSpPr/>
          <p:nvPr/>
        </p:nvSpPr>
        <p:spPr>
          <a:xfrm>
            <a:off x="1374351" y="2644606"/>
            <a:ext cx="14570499" cy="2057319"/>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In the context of energy restriction and good glycemic control, liberal protein supplementation remains an open question, particularly in nutritionally- high risk patients!</a:t>
            </a:r>
          </a:p>
        </p:txBody>
      </p:sp>
      <p:sp>
        <p:nvSpPr>
          <p:cNvPr id="49" name="Shape 49"/>
          <p:cNvSpPr/>
          <p:nvPr/>
        </p:nvSpPr>
        <p:spPr>
          <a:xfrm>
            <a:off x="2053802" y="2096304"/>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
        <p:nvSpPr>
          <p:cNvPr id="6" name="Shape 48"/>
          <p:cNvSpPr/>
          <p:nvPr/>
        </p:nvSpPr>
        <p:spPr>
          <a:xfrm>
            <a:off x="1561041" y="6065986"/>
            <a:ext cx="14570499" cy="2057319"/>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It is plausible that protein alone may be insufficient to effect the physical recovery of ICU patients- need anabolic stimulus from exercise and some pharmacological agents</a:t>
            </a:r>
          </a:p>
        </p:txBody>
      </p:sp>
      <p:sp>
        <p:nvSpPr>
          <p:cNvPr id="2" name="Striped Right Arrow 1"/>
          <p:cNvSpPr/>
          <p:nvPr/>
        </p:nvSpPr>
        <p:spPr>
          <a:xfrm>
            <a:off x="3931920" y="4440980"/>
            <a:ext cx="2000250" cy="628650"/>
          </a:xfrm>
          <a:prstGeom prst="stripedRightArrow">
            <a:avLst/>
          </a:prstGeom>
          <a:solidFill>
            <a:srgbClr val="0000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3" name="TextBox 2"/>
          <p:cNvSpPr txBox="1"/>
          <p:nvPr/>
        </p:nvSpPr>
        <p:spPr>
          <a:xfrm>
            <a:off x="6537960" y="4399070"/>
            <a:ext cx="336042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EFFORT Trial</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
        <p:nvSpPr>
          <p:cNvPr id="9" name="Striped Right Arrow 8"/>
          <p:cNvSpPr/>
          <p:nvPr/>
        </p:nvSpPr>
        <p:spPr>
          <a:xfrm>
            <a:off x="4015740" y="8362589"/>
            <a:ext cx="2000250" cy="628650"/>
          </a:xfrm>
          <a:prstGeom prst="stripedRightArrow">
            <a:avLst/>
          </a:prstGeom>
          <a:solidFill>
            <a:srgbClr val="0000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0" name="TextBox 9"/>
          <p:cNvSpPr txBox="1"/>
          <p:nvPr/>
        </p:nvSpPr>
        <p:spPr>
          <a:xfrm>
            <a:off x="6621780" y="8043680"/>
            <a:ext cx="453390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The NEXIS Trial</a:t>
            </a:r>
          </a:p>
          <a:p>
            <a:pPr marL="0" marR="0" indent="0" algn="ctr" defTabSz="584200" rtl="0" fontAlgn="auto" latinLnBrk="1" hangingPunct="0">
              <a:lnSpc>
                <a:spcPct val="100000"/>
              </a:lnSpc>
              <a:spcBef>
                <a:spcPts val="0"/>
              </a:spcBef>
              <a:spcAft>
                <a:spcPts val="0"/>
              </a:spcAft>
              <a:buClrTx/>
              <a:buSzTx/>
              <a:buFontTx/>
              <a:buNone/>
              <a:tabLst/>
            </a:pPr>
            <a:r>
              <a:rPr lang="en-CA" dirty="0" smtClean="0"/>
              <a:t>Promote Trial</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3843173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502447" y="853278"/>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6667" spc="-67" dirty="0" smtClean="0">
                <a:solidFill>
                  <a:srgbClr val="0000FF"/>
                </a:solidFill>
              </a:rPr>
              <a:t>Conclusions</a:t>
            </a:r>
            <a:endParaRPr sz="6667" spc="-67" dirty="0">
              <a:solidFill>
                <a:srgbClr val="0000FF"/>
              </a:solidFill>
            </a:endParaRPr>
          </a:p>
        </p:txBody>
      </p:sp>
      <p:sp>
        <p:nvSpPr>
          <p:cNvPr id="48" name="Shape 48"/>
          <p:cNvSpPr/>
          <p:nvPr/>
        </p:nvSpPr>
        <p:spPr>
          <a:xfrm>
            <a:off x="1374351" y="2644606"/>
            <a:ext cx="14570499" cy="2057319"/>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In the context of energy restriction and good glycemic control, liberal protein supplementation remains an open question, particularly in nutritionally- high risk patients!</a:t>
            </a:r>
          </a:p>
        </p:txBody>
      </p:sp>
      <p:sp>
        <p:nvSpPr>
          <p:cNvPr id="49" name="Shape 49"/>
          <p:cNvSpPr/>
          <p:nvPr/>
        </p:nvSpPr>
        <p:spPr>
          <a:xfrm>
            <a:off x="2053802" y="2096304"/>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
        <p:nvSpPr>
          <p:cNvPr id="6" name="Shape 48"/>
          <p:cNvSpPr/>
          <p:nvPr/>
        </p:nvSpPr>
        <p:spPr>
          <a:xfrm>
            <a:off x="1561041" y="6065986"/>
            <a:ext cx="14570499" cy="2057319"/>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It is plausible that protein alone may be insufficient to effect the physical recovery of ICU patients- need anabolic stimulus from exercise and some pharmacological agents</a:t>
            </a:r>
          </a:p>
        </p:txBody>
      </p:sp>
      <p:sp>
        <p:nvSpPr>
          <p:cNvPr id="2" name="Striped Right Arrow 1"/>
          <p:cNvSpPr/>
          <p:nvPr/>
        </p:nvSpPr>
        <p:spPr>
          <a:xfrm>
            <a:off x="3931920" y="4440980"/>
            <a:ext cx="2000250" cy="628650"/>
          </a:xfrm>
          <a:prstGeom prst="stripedRightArrow">
            <a:avLst/>
          </a:prstGeom>
          <a:solidFill>
            <a:srgbClr val="0000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3" name="TextBox 2"/>
          <p:cNvSpPr txBox="1"/>
          <p:nvPr/>
        </p:nvSpPr>
        <p:spPr>
          <a:xfrm>
            <a:off x="6537960" y="4399070"/>
            <a:ext cx="336042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EFFORT Trial</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
        <p:nvSpPr>
          <p:cNvPr id="9" name="Striped Right Arrow 8"/>
          <p:cNvSpPr/>
          <p:nvPr/>
        </p:nvSpPr>
        <p:spPr>
          <a:xfrm>
            <a:off x="4015740" y="8362589"/>
            <a:ext cx="2000250" cy="628650"/>
          </a:xfrm>
          <a:prstGeom prst="stripedRightArrow">
            <a:avLst/>
          </a:prstGeom>
          <a:solidFill>
            <a:srgbClr val="0000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0" name="TextBox 9"/>
          <p:cNvSpPr txBox="1"/>
          <p:nvPr/>
        </p:nvSpPr>
        <p:spPr>
          <a:xfrm>
            <a:off x="6621780" y="8043680"/>
            <a:ext cx="4533900"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The NEXIS Trial</a:t>
            </a:r>
          </a:p>
          <a:p>
            <a:pPr marL="0" marR="0" indent="0" algn="ctr" defTabSz="584200" rtl="0" fontAlgn="auto" latinLnBrk="1" hangingPunct="0">
              <a:lnSpc>
                <a:spcPct val="100000"/>
              </a:lnSpc>
              <a:spcBef>
                <a:spcPts val="0"/>
              </a:spcBef>
              <a:spcAft>
                <a:spcPts val="0"/>
              </a:spcAft>
              <a:buClrTx/>
              <a:buSzTx/>
              <a:buFontTx/>
              <a:buNone/>
              <a:tabLst/>
            </a:pPr>
            <a:r>
              <a:rPr lang="en-CA" dirty="0" smtClean="0"/>
              <a:t>Promote Trial</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endParaRPr lang="en-US" altLang="en-US" smtClean="0"/>
          </a:p>
        </p:txBody>
      </p:sp>
      <p:sp>
        <p:nvSpPr>
          <p:cNvPr id="126979" name="Content Placeholder 2"/>
          <p:cNvSpPr>
            <a:spLocks noGrp="1"/>
          </p:cNvSpPr>
          <p:nvPr>
            <p:ph idx="1"/>
          </p:nvPr>
        </p:nvSpPr>
        <p:spPr/>
        <p:txBody>
          <a:bodyPr/>
          <a:lstStyle/>
          <a:p>
            <a:endParaRPr lang="en-US" altLang="en-US" smtClean="0"/>
          </a:p>
        </p:txBody>
      </p:sp>
      <p:pic>
        <p:nvPicPr>
          <p:cNvPr id="1269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626" y="1"/>
            <a:ext cx="12341013" cy="326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451" y="3429565"/>
            <a:ext cx="9383324" cy="583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0984" y="4118187"/>
            <a:ext cx="13221547" cy="152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2.png"/>
          <p:cNvPicPr/>
          <p:nvPr/>
        </p:nvPicPr>
        <p:blipFill>
          <a:blip r:embed="rId5">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9441534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2709598" y="541867"/>
            <a:ext cx="11704320" cy="1625600"/>
          </a:xfrm>
        </p:spPr>
        <p:txBody>
          <a:bodyPr>
            <a:normAutofit fontScale="90000"/>
          </a:bodyPr>
          <a:lstStyle/>
          <a:p>
            <a:r>
              <a:rPr lang="en-US" altLang="en-US" sz="4551" cap="none" dirty="0">
                <a:solidFill>
                  <a:srgbClr val="0000FF"/>
                </a:solidFill>
                <a:latin typeface="Britannic Bold" panose="020B0903060703020204" pitchFamily="34" charset="0"/>
              </a:rPr>
              <a:t>Nutritional Adequacy and Long-term Outcomes in Critically Ill Patients Requiring Prolonged Mechanical Ventilation</a:t>
            </a:r>
          </a:p>
        </p:txBody>
      </p:sp>
      <p:sp>
        <p:nvSpPr>
          <p:cNvPr id="129027" name="Content Placeholder 2"/>
          <p:cNvSpPr>
            <a:spLocks noGrp="1"/>
          </p:cNvSpPr>
          <p:nvPr>
            <p:ph idx="1"/>
          </p:nvPr>
        </p:nvSpPr>
        <p:spPr/>
        <p:txBody>
          <a:bodyPr>
            <a:normAutofit fontScale="85000" lnSpcReduction="20000"/>
          </a:bodyPr>
          <a:lstStyle/>
          <a:p>
            <a:r>
              <a:rPr lang="en-US" altLang="en-US" sz="3413"/>
              <a:t>Sub study of the REDOXS study</a:t>
            </a:r>
          </a:p>
          <a:p>
            <a:r>
              <a:rPr lang="en-US" altLang="en-US" sz="3413"/>
              <a:t>302 patients survived to 6-months follow-up and were mechanically ventilated for more than eight days in the intensive care unit were included. </a:t>
            </a:r>
          </a:p>
          <a:p>
            <a:r>
              <a:rPr lang="en-US" altLang="en-US" sz="3413"/>
              <a:t>Nutritional adequacy was obtained from the average proportion of prescribed calories received during the first eight days of mechanical ventilation in the ICU. </a:t>
            </a:r>
          </a:p>
          <a:p>
            <a:r>
              <a:rPr lang="en-US" altLang="en-US" sz="3413"/>
              <a:t>HRQoL was prospectively assessed using Short-Form 36 Health Survey (SF-36) questionnaire at three-months and six-months post ICU admission. </a:t>
            </a:r>
            <a:r>
              <a:rPr lang="en-US" altLang="en-US" smtClean="0"/>
              <a:t/>
            </a:r>
            <a:br>
              <a:rPr lang="en-US" altLang="en-US" smtClean="0"/>
            </a:br>
            <a:endParaRPr lang="en-US" altLang="en-US" smtClean="0"/>
          </a:p>
        </p:txBody>
      </p:sp>
      <p:sp>
        <p:nvSpPr>
          <p:cNvPr id="129028" name="TextBox 1"/>
          <p:cNvSpPr txBox="1">
            <a:spLocks noChangeArrowheads="1"/>
          </p:cNvSpPr>
          <p:nvPr/>
        </p:nvSpPr>
        <p:spPr bwMode="auto">
          <a:xfrm>
            <a:off x="9645491" y="8994987"/>
            <a:ext cx="4985173"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2560">
                <a:solidFill>
                  <a:schemeClr val="tx2"/>
                </a:solidFill>
                <a:latin typeface="Arial" panose="020B0604020202020204" pitchFamily="34" charset="0"/>
              </a:rPr>
              <a:t>Wei CCM 2015 </a:t>
            </a:r>
          </a:p>
        </p:txBody>
      </p:sp>
      <p:pic>
        <p:nvPicPr>
          <p:cNvPr id="5" name="image2.png"/>
          <p:cNvPicPr/>
          <p:nvPr/>
        </p:nvPicPr>
        <p:blipFill>
          <a:blip r:embed="rId2">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213574621"/>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683" y="406401"/>
            <a:ext cx="11704320" cy="566703"/>
          </a:xfrm>
        </p:spPr>
        <p:txBody>
          <a:bodyPr>
            <a:noAutofit/>
          </a:bodyPr>
          <a:lstStyle/>
          <a:p>
            <a:pPr>
              <a:defRPr/>
            </a:pPr>
            <a:r>
              <a:rPr lang="en-US" sz="3982" cap="none" dirty="0">
                <a:solidFill>
                  <a:srgbClr val="0000FF"/>
                </a:solidFill>
              </a:rPr>
              <a:t>Estimates of association between nutritional adequacy and SF-36 scores</a:t>
            </a:r>
          </a:p>
        </p:txBody>
      </p:sp>
      <p:graphicFrame>
        <p:nvGraphicFramePr>
          <p:cNvPr id="130051" name="Object 2"/>
          <p:cNvGraphicFramePr>
            <a:graphicFrameLocks noChangeAspect="1"/>
          </p:cNvGraphicFramePr>
          <p:nvPr/>
        </p:nvGraphicFramePr>
        <p:xfrm>
          <a:off x="2601225" y="1304996"/>
          <a:ext cx="12460676" cy="9315591"/>
        </p:xfrm>
        <a:graphic>
          <a:graphicData uri="http://schemas.openxmlformats.org/presentationml/2006/ole">
            <mc:AlternateContent xmlns:mc="http://schemas.openxmlformats.org/markup-compatibility/2006">
              <mc:Choice xmlns:v="urn:schemas-microsoft-com:vml" Requires="v">
                <p:oleObj spid="_x0000_s1061" name="Document" r:id="rId4" imgW="5068020" imgH="3794904" progId="Word.Document.12">
                  <p:embed/>
                </p:oleObj>
              </mc:Choice>
              <mc:Fallback>
                <p:oleObj name="Document" r:id="rId4" imgW="5068020" imgH="379490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225" y="1304996"/>
                        <a:ext cx="12460676" cy="931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0052" name="TextBox 3"/>
          <p:cNvSpPr txBox="1">
            <a:spLocks noChangeArrowheads="1"/>
          </p:cNvSpPr>
          <p:nvPr/>
        </p:nvSpPr>
        <p:spPr bwMode="auto">
          <a:xfrm>
            <a:off x="2790878" y="8453120"/>
            <a:ext cx="11573369" cy="131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a:r>
              <a:rPr lang="en-US" altLang="en-US" sz="3413">
                <a:solidFill>
                  <a:srgbClr val="D2533C"/>
                </a:solidFill>
              </a:rPr>
              <a:t>*</a:t>
            </a:r>
            <a:r>
              <a:rPr lang="en-US" altLang="en-US" sz="2276">
                <a:solidFill>
                  <a:srgbClr val="D2533C"/>
                </a:solidFill>
              </a:rPr>
              <a:t>Every 25% increase in nutritional adequacy; adjusted for age, APACHE II score, baseline SOFA, Functional Comorbidity Index, admission category, primary ICU diagnosis, body mass index, and region</a:t>
            </a:r>
          </a:p>
        </p:txBody>
      </p:sp>
      <p:pic>
        <p:nvPicPr>
          <p:cNvPr id="5" name="image2.png"/>
          <p:cNvPicPr/>
          <p:nvPr/>
        </p:nvPicPr>
        <p:blipFill>
          <a:blip r:embed="rId6">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7867421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600" cap="none" dirty="0" smtClean="0">
                <a:latin typeface="Britannic Bold" panose="020B0903060703020204" pitchFamily="34" charset="0"/>
              </a:rPr>
              <a:t>How to get bigger bang for your buck!</a:t>
            </a:r>
            <a:endParaRPr lang="en-CA" sz="6600" cap="none" dirty="0">
              <a:latin typeface="Britannic Bold" panose="020B0903060703020204" pitchFamily="34" charset="0"/>
            </a:endParaRPr>
          </a:p>
        </p:txBody>
      </p:sp>
      <p:sp>
        <p:nvSpPr>
          <p:cNvPr id="3" name="Text Placeholder 2"/>
          <p:cNvSpPr>
            <a:spLocks noGrp="1"/>
          </p:cNvSpPr>
          <p:nvPr>
            <p:ph type="body" idx="1"/>
          </p:nvPr>
        </p:nvSpPr>
        <p:spPr/>
        <p:txBody>
          <a:bodyPr/>
          <a:lstStyle/>
          <a:p>
            <a:endParaRPr lang="en-CA" dirty="0" smtClean="0"/>
          </a:p>
          <a:p>
            <a:endParaRPr lang="en-CA" dirty="0"/>
          </a:p>
          <a:p>
            <a:pPr marL="0" indent="0" algn="ctr">
              <a:buNone/>
            </a:pPr>
            <a:r>
              <a:rPr lang="en-CA" dirty="0" smtClean="0"/>
              <a:t>Combination of Nutrition and exercise!</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1366" y="2971407"/>
            <a:ext cx="5573251" cy="4378162"/>
          </a:xfrm>
          <a:prstGeom prst="rect">
            <a:avLst/>
          </a:prstGeom>
        </p:spPr>
      </p:pic>
    </p:spTree>
    <p:extLst>
      <p:ext uri="{BB962C8B-B14F-4D97-AF65-F5344CB8AC3E}">
        <p14:creationId xmlns:p14="http://schemas.microsoft.com/office/powerpoint/2010/main" val="418877706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p:cNvSpPr>
          <p:nvPr>
            <p:ph type="title"/>
          </p:nvPr>
        </p:nvSpPr>
        <p:spPr>
          <a:xfrm>
            <a:off x="1741248" y="-122090"/>
            <a:ext cx="14056677" cy="3153547"/>
          </a:xfrm>
          <a:prstGeom prst="rect">
            <a:avLst/>
          </a:prstGeom>
        </p:spPr>
        <p:txBody>
          <a:bodyPr lIns="59268" tIns="59268" rIns="59268" bIns="59268"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Exercise Training and Nutritional Supplementation for Physical Frailty in Very Elderly People</a:t>
            </a:r>
          </a:p>
        </p:txBody>
      </p:sp>
      <p:grpSp>
        <p:nvGrpSpPr>
          <p:cNvPr id="1017" name="Group 1017"/>
          <p:cNvGrpSpPr/>
          <p:nvPr/>
        </p:nvGrpSpPr>
        <p:grpSpPr>
          <a:xfrm>
            <a:off x="5774441" y="2697057"/>
            <a:ext cx="5791385" cy="5361692"/>
            <a:chOff x="0" y="-1"/>
            <a:chExt cx="4343404" cy="4021144"/>
          </a:xfrm>
        </p:grpSpPr>
        <p:pic>
          <p:nvPicPr>
            <p:cNvPr id="1015" name="image62.png"/>
            <p:cNvPicPr/>
            <p:nvPr/>
          </p:nvPicPr>
          <p:blipFill>
            <a:blip r:embed="rId3">
              <a:extLst/>
            </a:blip>
            <a:stretch>
              <a:fillRect/>
            </a:stretch>
          </p:blipFill>
          <p:spPr>
            <a:xfrm>
              <a:off x="88899" y="50798"/>
              <a:ext cx="4165606" cy="3779846"/>
            </a:xfrm>
            <a:prstGeom prst="rect">
              <a:avLst/>
            </a:prstGeom>
            <a:ln w="12700" cap="flat">
              <a:noFill/>
              <a:miter lim="400000"/>
            </a:ln>
            <a:effectLst/>
          </p:spPr>
        </p:pic>
        <p:pic>
          <p:nvPicPr>
            <p:cNvPr id="1016" name="image63.png"/>
            <p:cNvPicPr/>
            <p:nvPr/>
          </p:nvPicPr>
          <p:blipFill>
            <a:blip r:embed="rId4">
              <a:extLst/>
            </a:blip>
            <a:stretch>
              <a:fillRect/>
            </a:stretch>
          </p:blipFill>
          <p:spPr>
            <a:xfrm>
              <a:off x="-1" y="-2"/>
              <a:ext cx="4343406" cy="4021146"/>
            </a:xfrm>
            <a:prstGeom prst="rect">
              <a:avLst/>
            </a:prstGeom>
            <a:ln w="12700" cap="flat">
              <a:noFill/>
              <a:miter lim="400000"/>
            </a:ln>
            <a:effectLst/>
          </p:spPr>
        </p:pic>
      </p:grpSp>
      <p:sp>
        <p:nvSpPr>
          <p:cNvPr id="1018" name="Shape 1018"/>
          <p:cNvSpPr/>
          <p:nvPr/>
        </p:nvSpPr>
        <p:spPr>
          <a:xfrm>
            <a:off x="8769587" y="8212028"/>
            <a:ext cx="2790744" cy="58285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r" defTabSz="457200">
              <a:lnSpc>
                <a:spcPct val="80000"/>
              </a:lnSpc>
              <a:defRPr sz="1400">
                <a:solidFill>
                  <a:srgbClr val="000000"/>
                </a:solidFill>
                <a:latin typeface="Avenir Light"/>
                <a:ea typeface="Avenir Light"/>
                <a:cs typeface="Avenir Light"/>
                <a:sym typeface="Avenir Light"/>
              </a:defRPr>
            </a:lvl1pPr>
          </a:lstStyle>
          <a:p>
            <a:pPr lvl="0">
              <a:defRPr sz="1800"/>
            </a:pPr>
            <a:r>
              <a:rPr sz="1867"/>
              <a:t>Fiatarone, NEJM 1994;330:1769-1775.</a:t>
            </a:r>
          </a:p>
        </p:txBody>
      </p:sp>
      <p:pic>
        <p:nvPicPr>
          <p:cNvPr id="8" name="image2.png"/>
          <p:cNvPicPr/>
          <p:nvPr/>
        </p:nvPicPr>
        <p:blipFill>
          <a:blip r:embed="rId5">
            <a:extLst/>
          </a:blip>
          <a:stretch>
            <a:fillRect/>
          </a:stretch>
        </p:blipFill>
        <p:spPr>
          <a:xfrm>
            <a:off x="80229" y="-1366404"/>
            <a:ext cx="1829909" cy="661807"/>
          </a:xfrm>
          <a:prstGeom prst="rect">
            <a:avLst/>
          </a:prstGeom>
          <a:ln w="12700">
            <a:miter lim="400000"/>
          </a:ln>
        </p:spPr>
      </p:pic>
      <p:pic>
        <p:nvPicPr>
          <p:cNvPr id="9" name="image2.png"/>
          <p:cNvPicPr/>
          <p:nvPr/>
        </p:nvPicPr>
        <p:blipFill>
          <a:blip r:embed="rId5">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Content Placeholder 2"/>
          <p:cNvSpPr>
            <a:spLocks noGrp="1"/>
          </p:cNvSpPr>
          <p:nvPr>
            <p:ph idx="1"/>
          </p:nvPr>
        </p:nvSpPr>
        <p:spPr/>
        <p:txBody>
          <a:bodyPr>
            <a:normAutofit/>
          </a:bodyPr>
          <a:lstStyle/>
          <a:p>
            <a:r>
              <a:rPr lang="en-CA" altLang="en-US" sz="3413" dirty="0"/>
              <a:t>This systematic review summarizes the effect </a:t>
            </a:r>
            <a:r>
              <a:rPr lang="en-CA" altLang="en-US" sz="3413" dirty="0" smtClean="0"/>
              <a:t>of combined </a:t>
            </a:r>
            <a:r>
              <a:rPr lang="en-CA" altLang="en-US" sz="3413" dirty="0"/>
              <a:t>exercise and nutrition intervention on muscle </a:t>
            </a:r>
            <a:r>
              <a:rPr lang="en-CA" altLang="en-US" sz="3413" dirty="0" smtClean="0"/>
              <a:t>mass and </a:t>
            </a:r>
            <a:r>
              <a:rPr lang="en-CA" altLang="en-US" sz="3413" dirty="0"/>
              <a:t>muscle function. </a:t>
            </a:r>
            <a:endParaRPr lang="en-CA" altLang="en-US" sz="3413" dirty="0" smtClean="0"/>
          </a:p>
          <a:p>
            <a:r>
              <a:rPr lang="en-CA" altLang="en-US" sz="3413" dirty="0" smtClean="0"/>
              <a:t>A </a:t>
            </a:r>
            <a:r>
              <a:rPr lang="en-CA" altLang="en-US" sz="3413" dirty="0"/>
              <a:t>total of 37 RCTs were identified.</a:t>
            </a:r>
          </a:p>
          <a:p>
            <a:r>
              <a:rPr lang="en-CA" altLang="en-US" sz="3413" dirty="0"/>
              <a:t>Results indicate that physical exercise has a positive </a:t>
            </a:r>
            <a:r>
              <a:rPr lang="en-CA" altLang="en-US" sz="3413" dirty="0" smtClean="0"/>
              <a:t>impact on </a:t>
            </a:r>
            <a:r>
              <a:rPr lang="en-CA" altLang="en-US" sz="3413" dirty="0"/>
              <a:t>muscle mass and muscle function in subjects aged 65 </a:t>
            </a:r>
            <a:r>
              <a:rPr lang="en-CA" altLang="en-US" sz="3413" dirty="0" smtClean="0"/>
              <a:t>years and </a:t>
            </a:r>
            <a:r>
              <a:rPr lang="en-CA" altLang="en-US" sz="3413" dirty="0"/>
              <a:t>older. </a:t>
            </a:r>
            <a:endParaRPr lang="en-CA" altLang="en-US" sz="3413" dirty="0" smtClean="0"/>
          </a:p>
          <a:p>
            <a:r>
              <a:rPr lang="en-CA" altLang="en-US" sz="3413" dirty="0" smtClean="0"/>
              <a:t>However</a:t>
            </a:r>
            <a:r>
              <a:rPr lang="en-CA" altLang="en-US" sz="3413" dirty="0"/>
              <a:t>, any interactive effect of dietary </a:t>
            </a:r>
            <a:r>
              <a:rPr lang="en-CA" altLang="en-US" sz="3413" dirty="0" smtClean="0"/>
              <a:t>supplementation may be modest</a:t>
            </a:r>
            <a:endParaRPr lang="en-US" altLang="en-US" dirty="0" smtClean="0"/>
          </a:p>
        </p:txBody>
      </p:sp>
      <p:pic>
        <p:nvPicPr>
          <p:cNvPr id="5" name="image2.png"/>
          <p:cNvPicPr/>
          <p:nvPr/>
        </p:nvPicPr>
        <p:blipFill>
          <a:blip r:embed="rId2">
            <a:extLst/>
          </a:blip>
          <a:stretch>
            <a:fillRect/>
          </a:stretch>
        </p:blipFill>
        <p:spPr>
          <a:xfrm>
            <a:off x="131029" y="147436"/>
            <a:ext cx="1829909" cy="661807"/>
          </a:xfrm>
          <a:prstGeom prst="rect">
            <a:avLst/>
          </a:prstGeom>
          <a:ln w="12700">
            <a:miter lim="400000"/>
          </a:ln>
        </p:spPr>
      </p:pic>
      <p:pic>
        <p:nvPicPr>
          <p:cNvPr id="3" name="Picture 2"/>
          <p:cNvPicPr>
            <a:picLocks noChangeAspect="1"/>
          </p:cNvPicPr>
          <p:nvPr/>
        </p:nvPicPr>
        <p:blipFill>
          <a:blip r:embed="rId3"/>
          <a:stretch>
            <a:fillRect/>
          </a:stretch>
        </p:blipFill>
        <p:spPr>
          <a:xfrm>
            <a:off x="3758586" y="147436"/>
            <a:ext cx="9241630" cy="2489481"/>
          </a:xfrm>
          <a:prstGeom prst="rect">
            <a:avLst/>
          </a:prstGeom>
        </p:spPr>
      </p:pic>
    </p:spTree>
    <p:extLst>
      <p:ext uri="{BB962C8B-B14F-4D97-AF65-F5344CB8AC3E}">
        <p14:creationId xmlns:p14="http://schemas.microsoft.com/office/powerpoint/2010/main" val="4263699859"/>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451" y="433494"/>
            <a:ext cx="8877583" cy="163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11379464" y="8994987"/>
            <a:ext cx="357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2000" dirty="0">
                <a:latin typeface="Arial" panose="020B0604020202020204" pitchFamily="34" charset="0"/>
              </a:rPr>
              <a:t>Lancet 2009;273:</a:t>
            </a:r>
          </a:p>
        </p:txBody>
      </p:sp>
      <p:pic>
        <p:nvPicPr>
          <p:cNvPr id="972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960" y="2167468"/>
            <a:ext cx="7653867" cy="551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317" y="7802881"/>
            <a:ext cx="7613228"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2.png"/>
          <p:cNvPicPr/>
          <p:nvPr/>
        </p:nvPicPr>
        <p:blipFill>
          <a:blip r:embed="rId5">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686221187"/>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image6.png"/>
          <p:cNvPicPr/>
          <p:nvPr/>
        </p:nvPicPr>
        <p:blipFill>
          <a:blip r:embed="rId3">
            <a:extLst/>
          </a:blip>
          <a:stretch>
            <a:fillRect/>
          </a:stretch>
        </p:blipFill>
        <p:spPr>
          <a:xfrm>
            <a:off x="1901353" y="1779082"/>
            <a:ext cx="13537450" cy="8355671"/>
          </a:xfrm>
          <a:prstGeom prst="rect">
            <a:avLst/>
          </a:prstGeom>
          <a:ln w="12700">
            <a:miter lim="400000"/>
          </a:ln>
        </p:spPr>
      </p:pic>
      <p:sp>
        <p:nvSpPr>
          <p:cNvPr id="1021" name="Shape 1021"/>
          <p:cNvSpPr/>
          <p:nvPr/>
        </p:nvSpPr>
        <p:spPr>
          <a:xfrm>
            <a:off x="2247667" y="2034614"/>
            <a:ext cx="12844928" cy="7844735"/>
          </a:xfrm>
          <a:prstGeom prst="rect">
            <a:avLst/>
          </a:prstGeom>
          <a:solidFill>
            <a:srgbClr val="FFFFFF"/>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1023" name="Shape 1023"/>
          <p:cNvSpPr/>
          <p:nvPr/>
        </p:nvSpPr>
        <p:spPr>
          <a:xfrm>
            <a:off x="2685892" y="4978809"/>
            <a:ext cx="2354812" cy="9846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defTabSz="1219261">
              <a:defRPr sz="1800">
                <a:solidFill>
                  <a:srgbClr val="000000"/>
                </a:solidFill>
              </a:defRPr>
            </a:pPr>
            <a:r>
              <a:rPr sz="2133">
                <a:latin typeface="Arial"/>
                <a:ea typeface="Arial"/>
                <a:cs typeface="Arial"/>
                <a:sym typeface="Arial"/>
              </a:rPr>
              <a:t>142 ICU patients</a:t>
            </a:r>
            <a:endParaRPr sz="2133" b="1">
              <a:latin typeface="Arial"/>
              <a:ea typeface="Arial"/>
              <a:cs typeface="Arial"/>
              <a:sym typeface="Arial"/>
            </a:endParaRPr>
          </a:p>
          <a:p>
            <a:pPr defTabSz="1219261">
              <a:defRPr sz="1800">
                <a:solidFill>
                  <a:srgbClr val="000000"/>
                </a:solidFill>
              </a:defRPr>
            </a:pPr>
            <a:r>
              <a:rPr sz="2133">
                <a:latin typeface="Arial"/>
                <a:ea typeface="Arial"/>
                <a:cs typeface="Arial"/>
                <a:sym typeface="Arial"/>
              </a:rPr>
              <a:t>Projected length of </a:t>
            </a:r>
            <a:endParaRPr sz="2133" b="1">
              <a:latin typeface="Arial"/>
              <a:ea typeface="Arial"/>
              <a:cs typeface="Arial"/>
              <a:sym typeface="Arial"/>
            </a:endParaRPr>
          </a:p>
          <a:p>
            <a:pPr defTabSz="1219261">
              <a:defRPr sz="1800">
                <a:solidFill>
                  <a:srgbClr val="000000"/>
                </a:solidFill>
              </a:defRPr>
            </a:pPr>
            <a:r>
              <a:rPr sz="2133">
                <a:latin typeface="Arial"/>
                <a:ea typeface="Arial"/>
                <a:cs typeface="Arial"/>
                <a:sym typeface="Arial"/>
              </a:rPr>
              <a:t>stay &gt;3 days</a:t>
            </a:r>
          </a:p>
        </p:txBody>
      </p:sp>
      <p:sp>
        <p:nvSpPr>
          <p:cNvPr id="1024" name="Shape 1024"/>
          <p:cNvSpPr/>
          <p:nvPr/>
        </p:nvSpPr>
        <p:spPr>
          <a:xfrm>
            <a:off x="5413599" y="5157540"/>
            <a:ext cx="480901" cy="80021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3900">
                <a:solidFill>
                  <a:srgbClr val="000000"/>
                </a:solidFill>
                <a:latin typeface="Arial"/>
                <a:ea typeface="Arial"/>
                <a:cs typeface="Arial"/>
                <a:sym typeface="Arial"/>
              </a:defRPr>
            </a:lvl1pPr>
          </a:lstStyle>
          <a:p>
            <a:pPr lvl="0">
              <a:defRPr sz="1800"/>
            </a:pPr>
            <a:r>
              <a:rPr sz="5200"/>
              <a:t>R</a:t>
            </a:r>
          </a:p>
        </p:txBody>
      </p:sp>
      <p:sp>
        <p:nvSpPr>
          <p:cNvPr id="1025" name="Shape 1025"/>
          <p:cNvSpPr/>
          <p:nvPr/>
        </p:nvSpPr>
        <p:spPr>
          <a:xfrm>
            <a:off x="6798451" y="3905625"/>
            <a:ext cx="4172083" cy="9846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defTabSz="1219261">
              <a:defRPr sz="1800">
                <a:solidFill>
                  <a:srgbClr val="000000"/>
                </a:solidFill>
              </a:defRPr>
            </a:pPr>
            <a:r>
              <a:rPr sz="2133">
                <a:latin typeface="Arial"/>
                <a:ea typeface="Arial"/>
                <a:cs typeface="Arial"/>
                <a:sym typeface="Arial"/>
              </a:rPr>
              <a:t>Bedside cycling ergometry </a:t>
            </a:r>
            <a:endParaRPr sz="2133" b="1">
              <a:latin typeface="Arial"/>
              <a:ea typeface="Arial"/>
              <a:cs typeface="Arial"/>
              <a:sym typeface="Arial"/>
            </a:endParaRPr>
          </a:p>
          <a:p>
            <a:pPr algn="l" defTabSz="1219261">
              <a:defRPr sz="1800">
                <a:solidFill>
                  <a:srgbClr val="000000"/>
                </a:solidFill>
              </a:defRPr>
            </a:pPr>
            <a:r>
              <a:rPr sz="2133">
                <a:latin typeface="Arial"/>
                <a:ea typeface="Arial"/>
                <a:cs typeface="Arial"/>
                <a:sym typeface="Arial"/>
              </a:rPr>
              <a:t>and IV amino acids</a:t>
            </a:r>
            <a:endParaRPr sz="2133" b="1">
              <a:latin typeface="Arial"/>
              <a:ea typeface="Arial"/>
              <a:cs typeface="Arial"/>
              <a:sym typeface="Arial"/>
            </a:endParaRPr>
          </a:p>
          <a:p>
            <a:pPr algn="l" defTabSz="1219261">
              <a:defRPr sz="1800">
                <a:solidFill>
                  <a:srgbClr val="000000"/>
                </a:solidFill>
              </a:defRPr>
            </a:pPr>
            <a:r>
              <a:rPr sz="2133">
                <a:latin typeface="Arial"/>
                <a:ea typeface="Arial"/>
                <a:cs typeface="Arial"/>
                <a:sym typeface="Arial"/>
              </a:rPr>
              <a:t>(2-2.5 grams/kg/day)</a:t>
            </a:r>
          </a:p>
        </p:txBody>
      </p:sp>
      <p:sp>
        <p:nvSpPr>
          <p:cNvPr id="1026" name="Shape 1026"/>
          <p:cNvSpPr/>
          <p:nvPr/>
        </p:nvSpPr>
        <p:spPr>
          <a:xfrm>
            <a:off x="6685165" y="6631975"/>
            <a:ext cx="3375924" cy="65646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defTabSz="1219261">
              <a:defRPr sz="1800">
                <a:solidFill>
                  <a:srgbClr val="000000"/>
                </a:solidFill>
              </a:defRPr>
            </a:pPr>
            <a:r>
              <a:rPr sz="2133">
                <a:latin typeface="Arial"/>
                <a:ea typeface="Arial"/>
                <a:cs typeface="Arial"/>
                <a:sym typeface="Arial"/>
              </a:rPr>
              <a:t>Usual Care </a:t>
            </a:r>
            <a:endParaRPr sz="2133" b="1">
              <a:latin typeface="Arial"/>
              <a:ea typeface="Arial"/>
              <a:cs typeface="Arial"/>
              <a:sym typeface="Arial"/>
            </a:endParaRPr>
          </a:p>
          <a:p>
            <a:pPr algn="l" defTabSz="1219261">
              <a:defRPr sz="1800">
                <a:solidFill>
                  <a:srgbClr val="000000"/>
                </a:solidFill>
              </a:defRPr>
            </a:pPr>
            <a:r>
              <a:rPr sz="2133">
                <a:latin typeface="Arial"/>
                <a:ea typeface="Arial"/>
                <a:cs typeface="Arial"/>
                <a:sym typeface="Arial"/>
              </a:rPr>
              <a:t>(bed rest and underfeeding)</a:t>
            </a:r>
          </a:p>
        </p:txBody>
      </p:sp>
      <p:sp>
        <p:nvSpPr>
          <p:cNvPr id="1027" name="Shape 1027"/>
          <p:cNvSpPr/>
          <p:nvPr/>
        </p:nvSpPr>
        <p:spPr>
          <a:xfrm>
            <a:off x="6550752" y="5430929"/>
            <a:ext cx="2990947"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defTabSz="914400">
              <a:defRPr sz="1600">
                <a:solidFill>
                  <a:srgbClr val="000000"/>
                </a:solidFill>
                <a:latin typeface="Arial"/>
                <a:ea typeface="Arial"/>
                <a:cs typeface="Arial"/>
                <a:sym typeface="Arial"/>
              </a:defRPr>
            </a:lvl1pPr>
          </a:lstStyle>
          <a:p>
            <a:pPr lvl="0">
              <a:defRPr sz="1800"/>
            </a:pPr>
            <a:r>
              <a:rPr sz="2133"/>
              <a:t>Concealed Stratified by </a:t>
            </a:r>
          </a:p>
        </p:txBody>
      </p:sp>
      <p:sp>
        <p:nvSpPr>
          <p:cNvPr id="1028" name="Shape 1028"/>
          <p:cNvSpPr/>
          <p:nvPr/>
        </p:nvSpPr>
        <p:spPr>
          <a:xfrm>
            <a:off x="5067050" y="4980165"/>
            <a:ext cx="1174010" cy="10662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round/>
          </a:ln>
        </p:spPr>
        <p:txBody>
          <a:bodyPr lIns="0" tIns="0" rIns="0" bIns="0"/>
          <a:lstStyle/>
          <a:p>
            <a:pPr algn="l" defTabSz="1219261">
              <a:defRPr sz="2400">
                <a:solidFill>
                  <a:srgbClr val="FAFD00"/>
                </a:solidFill>
                <a:latin typeface="Arial"/>
                <a:ea typeface="Arial"/>
                <a:cs typeface="Arial"/>
                <a:sym typeface="Arial"/>
              </a:defRPr>
            </a:pPr>
            <a:endParaRPr sz="3200"/>
          </a:p>
        </p:txBody>
      </p:sp>
      <p:sp>
        <p:nvSpPr>
          <p:cNvPr id="1029" name="Shape 1029"/>
          <p:cNvSpPr/>
          <p:nvPr/>
        </p:nvSpPr>
        <p:spPr>
          <a:xfrm flipV="1">
            <a:off x="5749305" y="4405173"/>
            <a:ext cx="791663" cy="592690"/>
          </a:xfrm>
          <a:prstGeom prst="line">
            <a:avLst/>
          </a:prstGeom>
          <a:ln w="49213">
            <a:solidFill/>
            <a:round/>
          </a:ln>
        </p:spPr>
        <p:txBody>
          <a:bodyPr lIns="0" tIns="0" rIns="0" bIns="0"/>
          <a:lstStyle/>
          <a:p>
            <a:pPr algn="l" defTabSz="609630">
              <a:defRPr sz="1200">
                <a:solidFill>
                  <a:srgbClr val="000000"/>
                </a:solidFill>
              </a:defRPr>
            </a:pPr>
            <a:endParaRPr sz="1600"/>
          </a:p>
        </p:txBody>
      </p:sp>
      <p:sp>
        <p:nvSpPr>
          <p:cNvPr id="1030" name="Shape 1030"/>
          <p:cNvSpPr/>
          <p:nvPr/>
        </p:nvSpPr>
        <p:spPr>
          <a:xfrm>
            <a:off x="6428777" y="4328971"/>
            <a:ext cx="215912" cy="196861"/>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ln w="12700">
            <a:miter lim="400000"/>
          </a:ln>
        </p:spPr>
        <p:txBody>
          <a:bodyPr lIns="0" tIns="0" rIns="0" bIns="0"/>
          <a:lstStyle/>
          <a:p>
            <a:pPr algn="l" defTabSz="1219261">
              <a:defRPr sz="2400">
                <a:solidFill>
                  <a:srgbClr val="FAFD00"/>
                </a:solidFill>
                <a:latin typeface="Arial"/>
                <a:ea typeface="Arial"/>
                <a:cs typeface="Arial"/>
                <a:sym typeface="Arial"/>
              </a:defRPr>
            </a:pPr>
            <a:endParaRPr sz="3200"/>
          </a:p>
        </p:txBody>
      </p:sp>
      <p:sp>
        <p:nvSpPr>
          <p:cNvPr id="1031" name="Shape 1031"/>
          <p:cNvSpPr/>
          <p:nvPr/>
        </p:nvSpPr>
        <p:spPr>
          <a:xfrm>
            <a:off x="5742952" y="6039292"/>
            <a:ext cx="704878" cy="607505"/>
          </a:xfrm>
          <a:prstGeom prst="line">
            <a:avLst/>
          </a:prstGeom>
          <a:ln w="49213">
            <a:solidFill/>
            <a:round/>
          </a:ln>
        </p:spPr>
        <p:txBody>
          <a:bodyPr lIns="0" tIns="0" rIns="0" bIns="0"/>
          <a:lstStyle/>
          <a:p>
            <a:pPr algn="l" defTabSz="609630">
              <a:defRPr sz="1200">
                <a:solidFill>
                  <a:srgbClr val="000000"/>
                </a:solidFill>
              </a:defRPr>
            </a:pPr>
            <a:endParaRPr sz="1600"/>
          </a:p>
        </p:txBody>
      </p:sp>
      <p:sp>
        <p:nvSpPr>
          <p:cNvPr id="1032" name="Shape 1032"/>
          <p:cNvSpPr/>
          <p:nvPr/>
        </p:nvSpPr>
        <p:spPr>
          <a:xfrm>
            <a:off x="6333524" y="6530371"/>
            <a:ext cx="213795" cy="203212"/>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ln w="12700">
            <a:miter lim="400000"/>
          </a:ln>
        </p:spPr>
        <p:txBody>
          <a:bodyPr lIns="0" tIns="0" rIns="0" bIns="0"/>
          <a:lstStyle/>
          <a:p>
            <a:pPr algn="l" defTabSz="1219261">
              <a:defRPr sz="2400">
                <a:solidFill>
                  <a:srgbClr val="FAFD00"/>
                </a:solidFill>
                <a:latin typeface="Arial"/>
                <a:ea typeface="Arial"/>
                <a:cs typeface="Arial"/>
                <a:sym typeface="Arial"/>
              </a:defRPr>
            </a:pPr>
            <a:endParaRPr sz="3200"/>
          </a:p>
        </p:txBody>
      </p:sp>
      <p:sp>
        <p:nvSpPr>
          <p:cNvPr id="1033" name="Shape 1033"/>
          <p:cNvSpPr/>
          <p:nvPr/>
        </p:nvSpPr>
        <p:spPr>
          <a:xfrm>
            <a:off x="551880" y="75855"/>
            <a:ext cx="16236503" cy="1477518"/>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p>
            <a:pPr lvl="0">
              <a:defRPr sz="1800">
                <a:solidFill>
                  <a:srgbClr val="000000"/>
                </a:solidFill>
              </a:defRPr>
            </a:pPr>
            <a:r>
              <a:rPr sz="5334" b="1" spc="-52">
                <a:solidFill>
                  <a:srgbClr val="0052E2"/>
                </a:solidFill>
                <a:latin typeface="Avenir Next Condensed"/>
                <a:ea typeface="Avenir Next Condensed"/>
                <a:cs typeface="Avenir Next Condensed"/>
                <a:sym typeface="Avenir Next Condensed"/>
              </a:rPr>
              <a:t>The NEXIS Study</a:t>
            </a:r>
            <a:br>
              <a:rPr sz="5334" b="1" spc="-52">
                <a:solidFill>
                  <a:srgbClr val="0052E2"/>
                </a:solidFill>
                <a:latin typeface="Avenir Next Condensed"/>
                <a:ea typeface="Avenir Next Condensed"/>
                <a:cs typeface="Avenir Next Condensed"/>
                <a:sym typeface="Avenir Next Condensed"/>
              </a:rPr>
            </a:br>
            <a:r>
              <a:rPr sz="3467" b="1" spc="-35">
                <a:solidFill>
                  <a:srgbClr val="0052E2"/>
                </a:solidFill>
                <a:latin typeface="Avenir Next Condensed"/>
                <a:ea typeface="Avenir Next Condensed"/>
                <a:cs typeface="Avenir Next Condensed"/>
                <a:sym typeface="Avenir Next Condensed"/>
              </a:rPr>
              <a:t>(</a:t>
            </a:r>
            <a:r>
              <a:rPr sz="3467" b="1" u="sng" spc="-35">
                <a:solidFill>
                  <a:srgbClr val="0052E2"/>
                </a:solidFill>
                <a:latin typeface="Avenir Next Condensed"/>
                <a:ea typeface="Avenir Next Condensed"/>
                <a:cs typeface="Avenir Next Condensed"/>
                <a:sym typeface="Avenir Next Condensed"/>
              </a:rPr>
              <a:t>N</a:t>
            </a:r>
            <a:r>
              <a:rPr sz="3467" b="1" spc="-35">
                <a:solidFill>
                  <a:srgbClr val="0052E2"/>
                </a:solidFill>
                <a:latin typeface="Avenir Next Condensed"/>
                <a:ea typeface="Avenir Next Condensed"/>
                <a:cs typeface="Avenir Next Condensed"/>
                <a:sym typeface="Avenir Next Condensed"/>
              </a:rPr>
              <a:t>utrition and </a:t>
            </a:r>
            <a:r>
              <a:rPr sz="3467" b="1" u="sng" spc="-35">
                <a:solidFill>
                  <a:srgbClr val="0052E2"/>
                </a:solidFill>
                <a:latin typeface="Avenir Next Condensed"/>
                <a:ea typeface="Avenir Next Condensed"/>
                <a:cs typeface="Avenir Next Condensed"/>
                <a:sym typeface="Avenir Next Condensed"/>
              </a:rPr>
              <a:t>EX</a:t>
            </a:r>
            <a:r>
              <a:rPr sz="3467" b="1" spc="-35">
                <a:solidFill>
                  <a:srgbClr val="0052E2"/>
                </a:solidFill>
                <a:latin typeface="Avenir Next Condensed"/>
                <a:ea typeface="Avenir Next Condensed"/>
                <a:cs typeface="Avenir Next Condensed"/>
                <a:sym typeface="Avenir Next Condensed"/>
              </a:rPr>
              <a:t>ercise </a:t>
            </a:r>
            <a:r>
              <a:rPr sz="3467" b="1" u="sng" spc="-35">
                <a:solidFill>
                  <a:srgbClr val="0052E2"/>
                </a:solidFill>
                <a:latin typeface="Avenir Next Condensed"/>
                <a:ea typeface="Avenir Next Condensed"/>
                <a:cs typeface="Avenir Next Condensed"/>
                <a:sym typeface="Avenir Next Condensed"/>
              </a:rPr>
              <a:t>I</a:t>
            </a:r>
            <a:r>
              <a:rPr sz="3467" b="1" spc="-35">
                <a:solidFill>
                  <a:srgbClr val="0052E2"/>
                </a:solidFill>
                <a:latin typeface="Avenir Next Condensed"/>
                <a:ea typeface="Avenir Next Condensed"/>
                <a:cs typeface="Avenir Next Condensed"/>
                <a:sym typeface="Avenir Next Condensed"/>
              </a:rPr>
              <a:t>nterventional </a:t>
            </a:r>
            <a:r>
              <a:rPr sz="3467" b="1" u="sng" spc="-35">
                <a:solidFill>
                  <a:srgbClr val="0052E2"/>
                </a:solidFill>
                <a:latin typeface="Avenir Next Condensed"/>
                <a:ea typeface="Avenir Next Condensed"/>
                <a:cs typeface="Avenir Next Condensed"/>
                <a:sym typeface="Avenir Next Condensed"/>
              </a:rPr>
              <a:t>S</a:t>
            </a:r>
            <a:r>
              <a:rPr sz="3467" b="1" spc="-35">
                <a:solidFill>
                  <a:srgbClr val="0052E2"/>
                </a:solidFill>
                <a:latin typeface="Avenir Next Condensed"/>
                <a:ea typeface="Avenir Next Condensed"/>
                <a:cs typeface="Avenir Next Condensed"/>
                <a:sym typeface="Avenir Next Condensed"/>
              </a:rPr>
              <a:t>tudy in critically ill patients)</a:t>
            </a:r>
          </a:p>
        </p:txBody>
      </p:sp>
      <p:sp>
        <p:nvSpPr>
          <p:cNvPr id="1034" name="Shape 1034"/>
          <p:cNvSpPr/>
          <p:nvPr/>
        </p:nvSpPr>
        <p:spPr>
          <a:xfrm>
            <a:off x="3098421" y="6100676"/>
            <a:ext cx="1580561"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b="1">
                <a:solidFill>
                  <a:srgbClr val="000000"/>
                </a:solidFill>
                <a:latin typeface="Arial"/>
                <a:ea typeface="Arial"/>
                <a:cs typeface="Arial"/>
                <a:sym typeface="Arial"/>
              </a:defRPr>
            </a:lvl1pPr>
          </a:lstStyle>
          <a:p>
            <a:pPr lvl="0">
              <a:defRPr sz="1800" b="0"/>
            </a:pPr>
            <a:r>
              <a:rPr sz="2133"/>
              <a:t>Fed enterally</a:t>
            </a:r>
          </a:p>
        </p:txBody>
      </p:sp>
      <p:sp>
        <p:nvSpPr>
          <p:cNvPr id="1035" name="Shape 1035"/>
          <p:cNvSpPr/>
          <p:nvPr/>
        </p:nvSpPr>
        <p:spPr>
          <a:xfrm>
            <a:off x="9688409" y="5354526"/>
            <a:ext cx="1205575" cy="448752"/>
          </a:xfrm>
          <a:prstGeom prst="rightArrow">
            <a:avLst>
              <a:gd name="adj1" fmla="val 50000"/>
              <a:gd name="adj2" fmla="val 49997"/>
            </a:avLst>
          </a:prstGeom>
          <a:solidFill>
            <a:srgbClr val="5A5F5E"/>
          </a:solidFill>
          <a:ln w="12700">
            <a:miter lim="400000"/>
          </a:ln>
        </p:spPr>
        <p:txBody>
          <a:bodyPr lIns="0" tIns="0" rIns="0" bIns="0"/>
          <a:lstStyle/>
          <a:p>
            <a:pPr algn="l" defTabSz="457223">
              <a:defRPr sz="1300">
                <a:solidFill>
                  <a:srgbClr val="FFFFFF"/>
                </a:solidFill>
                <a:latin typeface="Times New Roman"/>
                <a:ea typeface="Times New Roman"/>
                <a:cs typeface="Times New Roman"/>
                <a:sym typeface="Times New Roman"/>
              </a:defRPr>
            </a:pPr>
            <a:endParaRPr sz="1733"/>
          </a:p>
        </p:txBody>
      </p:sp>
      <p:sp>
        <p:nvSpPr>
          <p:cNvPr id="1036" name="Shape 1036"/>
          <p:cNvSpPr/>
          <p:nvPr/>
        </p:nvSpPr>
        <p:spPr>
          <a:xfrm>
            <a:off x="10530759" y="4457086"/>
            <a:ext cx="3945588" cy="94397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457223">
              <a:defRPr sz="1800">
                <a:solidFill>
                  <a:srgbClr val="000000"/>
                </a:solidFill>
              </a:defRPr>
            </a:pPr>
            <a:r>
              <a:rPr sz="2667" u="sng">
                <a:latin typeface="Arial"/>
                <a:ea typeface="Arial"/>
                <a:cs typeface="Arial"/>
                <a:sym typeface="Arial"/>
              </a:rPr>
              <a:t>Primary Outcome</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6 min WD</a:t>
            </a:r>
          </a:p>
        </p:txBody>
      </p:sp>
      <p:sp>
        <p:nvSpPr>
          <p:cNvPr id="1037" name="Shape 1037"/>
          <p:cNvSpPr/>
          <p:nvPr/>
        </p:nvSpPr>
        <p:spPr>
          <a:xfrm>
            <a:off x="10744790" y="5702730"/>
            <a:ext cx="3945594" cy="17648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457223">
              <a:defRPr sz="1800">
                <a:solidFill>
                  <a:srgbClr val="000000"/>
                </a:solidFill>
              </a:defRPr>
            </a:pPr>
            <a:r>
              <a:rPr sz="2667" u="sng">
                <a:latin typeface="Arial"/>
                <a:ea typeface="Arial"/>
                <a:cs typeface="Arial"/>
                <a:sym typeface="Arial"/>
              </a:rPr>
              <a:t>Secondary Outcome</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HRQOL</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ADL/IADL</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Muscle strength</a:t>
            </a:r>
          </a:p>
        </p:txBody>
      </p:sp>
      <p:sp>
        <p:nvSpPr>
          <p:cNvPr id="1038" name="Shape 1038"/>
          <p:cNvSpPr/>
          <p:nvPr/>
        </p:nvSpPr>
        <p:spPr>
          <a:xfrm>
            <a:off x="3753534" y="8840582"/>
            <a:ext cx="10668327" cy="58285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r" defTabSz="609630">
              <a:lnSpc>
                <a:spcPct val="80000"/>
              </a:lnSpc>
              <a:defRPr sz="1800">
                <a:solidFill>
                  <a:srgbClr val="000000"/>
                </a:solidFill>
              </a:defRPr>
            </a:pPr>
            <a:r>
              <a:rPr sz="1867">
                <a:latin typeface="Avenir Light"/>
                <a:ea typeface="Avenir Light"/>
                <a:cs typeface="Avenir Light"/>
                <a:sym typeface="Avenir Light"/>
              </a:rPr>
              <a:t>In collaboration with Renee Stapleton and Dale Needham</a:t>
            </a:r>
            <a:endParaRPr sz="2400">
              <a:latin typeface="Gill Sans Light"/>
              <a:ea typeface="Gill Sans Light"/>
              <a:cs typeface="Gill Sans Light"/>
              <a:sym typeface="Gill Sans Light"/>
            </a:endParaRPr>
          </a:p>
          <a:p>
            <a:pPr algn="r" defTabSz="609630">
              <a:lnSpc>
                <a:spcPct val="80000"/>
              </a:lnSpc>
              <a:defRPr sz="1800">
                <a:solidFill>
                  <a:srgbClr val="000000"/>
                </a:solidFill>
              </a:defRPr>
            </a:pPr>
            <a:r>
              <a:rPr sz="1867">
                <a:latin typeface="Avenir Light"/>
                <a:ea typeface="Avenir Light"/>
                <a:cs typeface="Avenir Light"/>
                <a:sym typeface="Avenir Light"/>
              </a:rPr>
              <a:t>Funded by NIH</a:t>
            </a:r>
          </a:p>
        </p:txBody>
      </p:sp>
      <p:sp>
        <p:nvSpPr>
          <p:cNvPr id="1039" name="Shape 1039"/>
          <p:cNvSpPr/>
          <p:nvPr/>
        </p:nvSpPr>
        <p:spPr>
          <a:xfrm>
            <a:off x="6550752" y="5713942"/>
            <a:ext cx="2990947"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defTabSz="914400">
              <a:defRPr sz="1600">
                <a:solidFill>
                  <a:srgbClr val="000000"/>
                </a:solidFill>
                <a:latin typeface="Arial"/>
                <a:ea typeface="Arial"/>
                <a:cs typeface="Arial"/>
                <a:sym typeface="Arial"/>
              </a:defRPr>
            </a:lvl1pPr>
          </a:lstStyle>
          <a:p>
            <a:pPr lvl="0">
              <a:defRPr sz="1800"/>
            </a:pPr>
            <a:r>
              <a:rPr sz="2133"/>
              <a:t>Site</a:t>
            </a:r>
          </a:p>
        </p:txBody>
      </p:sp>
      <p:pic>
        <p:nvPicPr>
          <p:cNvPr id="1040" name="pasted-image.pdf"/>
          <p:cNvPicPr/>
          <p:nvPr/>
        </p:nvPicPr>
        <p:blipFill>
          <a:blip r:embed="rId4">
            <a:extLst/>
          </a:blip>
          <a:stretch>
            <a:fillRect/>
          </a:stretch>
        </p:blipFill>
        <p:spPr>
          <a:xfrm>
            <a:off x="14690383" y="-1160666"/>
            <a:ext cx="3128439" cy="1304640"/>
          </a:xfrm>
          <a:prstGeom prst="rect">
            <a:avLst/>
          </a:prstGeom>
          <a:ln w="12700">
            <a:miter lim="400000"/>
          </a:ln>
        </p:spPr>
      </p:pic>
      <p:pic>
        <p:nvPicPr>
          <p:cNvPr id="23" name="image2.png"/>
          <p:cNvPicPr/>
          <p:nvPr/>
        </p:nvPicPr>
        <p:blipFill>
          <a:blip r:embed="rId5">
            <a:extLst/>
          </a:blip>
          <a:stretch>
            <a:fillRect/>
          </a:stretch>
        </p:blipFill>
        <p:spPr>
          <a:xfrm>
            <a:off x="80229" y="-1366404"/>
            <a:ext cx="1829909" cy="661807"/>
          </a:xfrm>
          <a:prstGeom prst="rect">
            <a:avLst/>
          </a:prstGeom>
          <a:ln w="12700">
            <a:miter lim="400000"/>
          </a:ln>
        </p:spPr>
      </p:pic>
      <p:pic>
        <p:nvPicPr>
          <p:cNvPr id="24" name="image2.png"/>
          <p:cNvPicPr/>
          <p:nvPr/>
        </p:nvPicPr>
        <p:blipFill>
          <a:blip r:embed="rId5">
            <a:extLst/>
          </a:blip>
          <a:stretch>
            <a:fillRect/>
          </a:stretch>
        </p:blipFill>
        <p:spPr>
          <a:xfrm>
            <a:off x="131029" y="147436"/>
            <a:ext cx="1829909" cy="661807"/>
          </a:xfrm>
          <a:prstGeom prst="rect">
            <a:avLst/>
          </a:prstGeom>
          <a:ln w="12700">
            <a:miter lim="400000"/>
          </a:ln>
        </p:spPr>
      </p:pic>
      <p:pic>
        <p:nvPicPr>
          <p:cNvPr id="25" name="pasted-image.pdf"/>
          <p:cNvPicPr/>
          <p:nvPr/>
        </p:nvPicPr>
        <p:blipFill>
          <a:blip r:embed="rId6">
            <a:extLst/>
          </a:blip>
          <a:srcRect/>
          <a:stretch>
            <a:fillRect/>
          </a:stretch>
        </p:blipFill>
        <p:spPr>
          <a:xfrm>
            <a:off x="15364221" y="154104"/>
            <a:ext cx="1552179" cy="789667"/>
          </a:xfrm>
          <a:prstGeom prst="rect">
            <a:avLst/>
          </a:prstGeom>
          <a:ln w="25400">
            <a:miter lim="400000"/>
          </a:ln>
          <a:effectLst>
            <a:reflection stA="24125" endPos="40000" dir="5400000" sy="-100000" algn="bl" rotWithShape="0"/>
          </a:effectLst>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960937" y="411607"/>
            <a:ext cx="14744448" cy="1040384"/>
          </a:xfrm>
        </p:spPr>
        <p:txBody>
          <a:bodyPr>
            <a:noAutofit/>
          </a:bodyPr>
          <a:lstStyle/>
          <a:p>
            <a:pPr algn="ctr"/>
            <a:r>
              <a:rPr lang="en-US" sz="4400" cap="none" dirty="0" smtClean="0">
                <a:solidFill>
                  <a:srgbClr val="0000FF"/>
                </a:solidFill>
                <a:latin typeface="Avenir Next Condensed"/>
              </a:rPr>
              <a:t>Ulimorelin is an IV Ghrelin Agonist with Multiple Potential Benefits in EFI Patients</a:t>
            </a:r>
            <a:endParaRPr lang="en-US" sz="4400" cap="none" dirty="0">
              <a:solidFill>
                <a:srgbClr val="0000FF"/>
              </a:solidFill>
              <a:latin typeface="Avenir Next Condensed"/>
            </a:endParaRPr>
          </a:p>
        </p:txBody>
      </p:sp>
      <p:sp>
        <p:nvSpPr>
          <p:cNvPr id="8" name="Text Placeholder 7"/>
          <p:cNvSpPr>
            <a:spLocks noGrp="1"/>
          </p:cNvSpPr>
          <p:nvPr>
            <p:ph type="body" sz="quarter" idx="15"/>
          </p:nvPr>
        </p:nvSpPr>
        <p:spPr>
          <a:xfrm>
            <a:off x="1960937" y="1577265"/>
            <a:ext cx="13896097" cy="6981538"/>
          </a:xfrm>
        </p:spPr>
        <p:txBody>
          <a:bodyPr>
            <a:normAutofit/>
          </a:bodyPr>
          <a:lstStyle/>
          <a:p>
            <a:r>
              <a:rPr lang="en-US" sz="3413" dirty="0">
                <a:solidFill>
                  <a:schemeClr val="tx1"/>
                </a:solidFill>
              </a:rPr>
              <a:t>Ghrelin is a potent stimulant of GI motility and </a:t>
            </a:r>
            <a:r>
              <a:rPr lang="en-US" sz="3413" dirty="0" smtClean="0">
                <a:solidFill>
                  <a:schemeClr val="tx1"/>
                </a:solidFill>
              </a:rPr>
              <a:t>Lean body mass deposition</a:t>
            </a:r>
            <a:endParaRPr lang="en-US" sz="3413" dirty="0">
              <a:solidFill>
                <a:schemeClr val="tx1"/>
              </a:solidFill>
            </a:endParaRPr>
          </a:p>
          <a:p>
            <a:pPr>
              <a:spcAft>
                <a:spcPts val="1707"/>
              </a:spcAft>
            </a:pPr>
            <a:r>
              <a:rPr lang="en-US" sz="3413" dirty="0">
                <a:solidFill>
                  <a:schemeClr val="tx1"/>
                </a:solidFill>
              </a:rPr>
              <a:t>A ghrelin-based therapeutic could have positive effects in the critical care setting </a:t>
            </a:r>
          </a:p>
          <a:p>
            <a:pPr lvl="1">
              <a:spcAft>
                <a:spcPts val="427"/>
              </a:spcAft>
              <a:tabLst>
                <a:tab pos="2763477" algn="l"/>
              </a:tabLst>
            </a:pPr>
            <a:r>
              <a:rPr lang="en-US" sz="2560" u="sng" dirty="0">
                <a:solidFill>
                  <a:srgbClr val="000000"/>
                </a:solidFill>
              </a:rPr>
              <a:t>Pro-motility</a:t>
            </a:r>
            <a:r>
              <a:rPr lang="en-US" sz="2560" dirty="0">
                <a:solidFill>
                  <a:srgbClr val="000000"/>
                </a:solidFill>
              </a:rPr>
              <a:t>:	improving gastric emptying and enabling protein and </a:t>
            </a:r>
            <a:r>
              <a:rPr lang="en-US" sz="2560" dirty="0" smtClean="0">
                <a:solidFill>
                  <a:srgbClr val="000000"/>
                </a:solidFill>
              </a:rPr>
              <a:t>calorie administration </a:t>
            </a:r>
            <a:r>
              <a:rPr lang="en-US" sz="2560" dirty="0">
                <a:solidFill>
                  <a:srgbClr val="000000"/>
                </a:solidFill>
              </a:rPr>
              <a:t>by enteral route</a:t>
            </a:r>
          </a:p>
          <a:p>
            <a:pPr lvl="1">
              <a:spcAft>
                <a:spcPts val="427"/>
              </a:spcAft>
              <a:tabLst>
                <a:tab pos="2763477" algn="l"/>
              </a:tabLst>
            </a:pPr>
            <a:r>
              <a:rPr lang="en-US" sz="2560" u="sng" dirty="0">
                <a:solidFill>
                  <a:srgbClr val="000000"/>
                </a:solidFill>
              </a:rPr>
              <a:t>Pro-anabolic</a:t>
            </a:r>
            <a:r>
              <a:rPr lang="en-US" sz="2560" dirty="0">
                <a:solidFill>
                  <a:srgbClr val="000000"/>
                </a:solidFill>
              </a:rPr>
              <a:t>:  	increasing growth hormone and </a:t>
            </a:r>
            <a:r>
              <a:rPr lang="en-US" sz="2560" dirty="0">
                <a:solidFill>
                  <a:schemeClr val="tx1"/>
                </a:solidFill>
              </a:rPr>
              <a:t>IGF-1levels and driving LBM </a:t>
            </a:r>
            <a:r>
              <a:rPr lang="en-US" sz="2560" dirty="0" smtClean="0">
                <a:solidFill>
                  <a:schemeClr val="tx1"/>
                </a:solidFill>
              </a:rPr>
              <a:t>deposition</a:t>
            </a:r>
            <a:endParaRPr lang="en-US" sz="2560" dirty="0">
              <a:solidFill>
                <a:schemeClr val="tx1"/>
              </a:solidFill>
            </a:endParaRPr>
          </a:p>
          <a:p>
            <a:pPr lvl="1">
              <a:tabLst>
                <a:tab pos="2763477" algn="l"/>
              </a:tabLst>
            </a:pPr>
            <a:r>
              <a:rPr lang="en-US" sz="2560" u="sng" dirty="0">
                <a:solidFill>
                  <a:srgbClr val="000000"/>
                </a:solidFill>
              </a:rPr>
              <a:t>Anti-catabolic</a:t>
            </a:r>
            <a:r>
              <a:rPr lang="en-US" sz="2560" dirty="0">
                <a:solidFill>
                  <a:srgbClr val="000000"/>
                </a:solidFill>
              </a:rPr>
              <a:t>:  	reducing systemic inflammation and inflammation-mediated muscle 	catabolism</a:t>
            </a:r>
            <a:endParaRPr lang="en-US" sz="2560" dirty="0">
              <a:solidFill>
                <a:schemeClr val="tx1"/>
              </a:solidFill>
            </a:endParaRPr>
          </a:p>
          <a:p>
            <a:pPr>
              <a:spcBef>
                <a:spcPts val="853"/>
              </a:spcBef>
            </a:pPr>
            <a:r>
              <a:rPr lang="en-US" sz="3413" dirty="0">
                <a:solidFill>
                  <a:schemeClr val="tx1"/>
                </a:solidFill>
              </a:rPr>
              <a:t>Ghrelin agonists have been shown to</a:t>
            </a:r>
          </a:p>
          <a:p>
            <a:pPr lvl="1"/>
            <a:r>
              <a:rPr lang="en-US" sz="2560" dirty="0">
                <a:cs typeface="Helvetica Neue Light"/>
              </a:rPr>
              <a:t>Promote LBM, physical performance, and breathing capacity in chronic lung </a:t>
            </a:r>
            <a:r>
              <a:rPr lang="en-US" sz="2560" dirty="0" err="1">
                <a:cs typeface="Helvetica Neue Light"/>
              </a:rPr>
              <a:t>pts</a:t>
            </a:r>
            <a:endParaRPr lang="en-US" sz="2560" dirty="0">
              <a:solidFill>
                <a:schemeClr val="tx1"/>
              </a:solidFill>
            </a:endParaRPr>
          </a:p>
          <a:p>
            <a:pPr lvl="1"/>
            <a:r>
              <a:rPr lang="en-US" sz="2560" dirty="0">
                <a:solidFill>
                  <a:schemeClr val="tx1"/>
                </a:solidFill>
              </a:rPr>
              <a:t>Increase LBM in cancer cachexia </a:t>
            </a:r>
          </a:p>
          <a:p>
            <a:pPr lvl="1"/>
            <a:r>
              <a:rPr lang="en-US" sz="2560" dirty="0">
                <a:solidFill>
                  <a:schemeClr val="tx1"/>
                </a:solidFill>
              </a:rPr>
              <a:t>Accelerate gastric emptying in </a:t>
            </a:r>
            <a:r>
              <a:rPr lang="en-US" sz="2560" dirty="0" err="1">
                <a:solidFill>
                  <a:schemeClr val="tx1"/>
                </a:solidFill>
              </a:rPr>
              <a:t>pts</a:t>
            </a:r>
            <a:r>
              <a:rPr lang="en-US" sz="2560" dirty="0">
                <a:solidFill>
                  <a:schemeClr val="tx1"/>
                </a:solidFill>
              </a:rPr>
              <a:t> with GI motility disorders</a:t>
            </a:r>
            <a:endParaRPr lang="en-US" sz="3982" dirty="0">
              <a:solidFill>
                <a:schemeClr val="tx1"/>
              </a:solidFill>
            </a:endParaRPr>
          </a:p>
        </p:txBody>
      </p:sp>
      <p:sp>
        <p:nvSpPr>
          <p:cNvPr id="4" name="TextBox 3"/>
          <p:cNvSpPr txBox="1"/>
          <p:nvPr/>
        </p:nvSpPr>
        <p:spPr>
          <a:xfrm>
            <a:off x="4089709" y="8743152"/>
            <a:ext cx="9880036" cy="705065"/>
          </a:xfrm>
          <a:prstGeom prst="rect">
            <a:avLst/>
          </a:prstGeom>
          <a:noFill/>
        </p:spPr>
        <p:txBody>
          <a:bodyPr wrap="square" rtlCol="0">
            <a:spAutoFit/>
          </a:bodyPr>
          <a:lstStyle/>
          <a:p>
            <a:r>
              <a:rPr lang="en-US" sz="1991" dirty="0"/>
              <a:t>Camilleri 2009, </a:t>
            </a:r>
            <a:r>
              <a:rPr lang="en-US" sz="1991" dirty="0" err="1"/>
              <a:t>Kajimi</a:t>
            </a:r>
            <a:r>
              <a:rPr lang="en-US" sz="1991" dirty="0"/>
              <a:t> 2008, </a:t>
            </a:r>
            <a:r>
              <a:rPr lang="en-US" sz="1991" dirty="0" err="1"/>
              <a:t>Pradhan</a:t>
            </a:r>
            <a:r>
              <a:rPr lang="en-US" sz="1991" dirty="0"/>
              <a:t> 2013,, Kojima 1999, Jacobs 2010, </a:t>
            </a:r>
            <a:r>
              <a:rPr lang="en-US" sz="1991" dirty="0" err="1"/>
              <a:t>Cheyuo</a:t>
            </a:r>
            <a:r>
              <a:rPr lang="en-US" sz="1991" dirty="0"/>
              <a:t> 2012, Nagaya 2005, Levinson 2012, </a:t>
            </a:r>
            <a:r>
              <a:rPr lang="en-US" sz="1991" dirty="0" err="1"/>
              <a:t>Temel</a:t>
            </a:r>
            <a:r>
              <a:rPr lang="en-US" sz="1991" dirty="0"/>
              <a:t> 2016, Shin 2013, Acosta 2015</a:t>
            </a:r>
          </a:p>
        </p:txBody>
      </p:sp>
      <p:pic>
        <p:nvPicPr>
          <p:cNvPr id="5" name="image2.png"/>
          <p:cNvPicPr/>
          <p:nvPr/>
        </p:nvPicPr>
        <p:blipFill>
          <a:blip r:embed="rId3">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39489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2225434" y="363416"/>
            <a:ext cx="14730904" cy="1040384"/>
          </a:xfrm>
        </p:spPr>
        <p:txBody>
          <a:bodyPr>
            <a:normAutofit/>
          </a:bodyPr>
          <a:lstStyle/>
          <a:p>
            <a:pPr>
              <a:spcBef>
                <a:spcPts val="1707"/>
              </a:spcBef>
            </a:pPr>
            <a:r>
              <a:rPr lang="en-US" sz="4400" cap="none" dirty="0">
                <a:solidFill>
                  <a:srgbClr val="0000FF"/>
                </a:solidFill>
                <a:latin typeface="Avenir Next Condensed"/>
                <a:cs typeface="Helvetica Neue Light"/>
              </a:rPr>
              <a:t>Effects of Ghrelin on Muscle Function in COPD Patients</a:t>
            </a:r>
          </a:p>
        </p:txBody>
      </p:sp>
      <p:sp>
        <p:nvSpPr>
          <p:cNvPr id="5" name="Rectangle 5"/>
          <p:cNvSpPr>
            <a:spLocks noChangeArrowheads="1"/>
          </p:cNvSpPr>
          <p:nvPr/>
        </p:nvSpPr>
        <p:spPr bwMode="auto">
          <a:xfrm>
            <a:off x="3808294" y="1956860"/>
            <a:ext cx="4452427" cy="350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a:r>
              <a:rPr lang="en-AU" altLang="en-US" sz="2276" dirty="0">
                <a:solidFill>
                  <a:srgbClr val="000000"/>
                </a:solidFill>
                <a:cs typeface="Helvetica Neue Light"/>
              </a:rPr>
              <a:t>Hand-grip strength</a:t>
            </a:r>
          </a:p>
        </p:txBody>
      </p:sp>
      <p:sp>
        <p:nvSpPr>
          <p:cNvPr id="7" name="Rectangle 5"/>
          <p:cNvSpPr>
            <a:spLocks noChangeArrowheads="1"/>
          </p:cNvSpPr>
          <p:nvPr/>
        </p:nvSpPr>
        <p:spPr bwMode="auto">
          <a:xfrm>
            <a:off x="9266970" y="1956860"/>
            <a:ext cx="4683351" cy="350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a:r>
              <a:rPr lang="en-AU" altLang="en-US" sz="2276" dirty="0">
                <a:solidFill>
                  <a:srgbClr val="000000"/>
                </a:solidFill>
                <a:cs typeface="Helvetica Neue Light"/>
              </a:rPr>
              <a:t>Maximal  Inspiratory Pressure </a:t>
            </a:r>
          </a:p>
        </p:txBody>
      </p:sp>
      <p:grpSp>
        <p:nvGrpSpPr>
          <p:cNvPr id="8" name="Group 7"/>
          <p:cNvGrpSpPr>
            <a:grpSpLocks/>
          </p:cNvGrpSpPr>
          <p:nvPr/>
        </p:nvGrpSpPr>
        <p:grpSpPr>
          <a:xfrm>
            <a:off x="3424516" y="2949543"/>
            <a:ext cx="4725475" cy="4911231"/>
            <a:chOff x="760880" y="2528329"/>
            <a:chExt cx="2435653" cy="3105173"/>
          </a:xfrm>
        </p:grpSpPr>
        <p:cxnSp>
          <p:nvCxnSpPr>
            <p:cNvPr id="9" name="Straight Connector 8"/>
            <p:cNvCxnSpPr/>
            <p:nvPr/>
          </p:nvCxnSpPr>
          <p:spPr>
            <a:xfrm>
              <a:off x="1187624" y="2676894"/>
              <a:ext cx="0" cy="25523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309" y="5221885"/>
              <a:ext cx="201622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73791" y="5229710"/>
              <a:ext cx="0" cy="64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96533" y="5219048"/>
              <a:ext cx="0" cy="64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7624" y="5221885"/>
              <a:ext cx="0" cy="64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87687" y="4573813"/>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88348" y="3927695"/>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88347" y="3284984"/>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8348" y="2673487"/>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1367514" y="5283231"/>
              <a:ext cx="700648" cy="350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AU" altLang="en-US" dirty="0">
                  <a:solidFill>
                    <a:srgbClr val="000000"/>
                  </a:solidFill>
                  <a:cs typeface="Helvetica Neue Light"/>
                </a:rPr>
                <a:t>Before</a:t>
              </a:r>
            </a:p>
          </p:txBody>
        </p:sp>
        <p:sp>
          <p:nvSpPr>
            <p:cNvPr id="19" name="Rectangle 5"/>
            <p:cNvSpPr>
              <a:spLocks noChangeArrowheads="1"/>
            </p:cNvSpPr>
            <p:nvPr/>
          </p:nvSpPr>
          <p:spPr bwMode="auto">
            <a:xfrm>
              <a:off x="2410869" y="5273090"/>
              <a:ext cx="502352" cy="350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AU" altLang="en-US" dirty="0">
                  <a:solidFill>
                    <a:srgbClr val="000000"/>
                  </a:solidFill>
                  <a:cs typeface="Helvetica Neue Light"/>
                </a:rPr>
                <a:t>After</a:t>
              </a:r>
            </a:p>
          </p:txBody>
        </p:sp>
        <p:sp>
          <p:nvSpPr>
            <p:cNvPr id="20" name="Rectangle 5"/>
            <p:cNvSpPr>
              <a:spLocks noChangeArrowheads="1"/>
            </p:cNvSpPr>
            <p:nvPr/>
          </p:nvSpPr>
          <p:spPr bwMode="auto">
            <a:xfrm>
              <a:off x="927606" y="5085184"/>
              <a:ext cx="188382" cy="49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0</a:t>
              </a:r>
            </a:p>
          </p:txBody>
        </p:sp>
        <p:sp>
          <p:nvSpPr>
            <p:cNvPr id="21" name="Rectangle 5"/>
            <p:cNvSpPr>
              <a:spLocks noChangeArrowheads="1"/>
            </p:cNvSpPr>
            <p:nvPr/>
          </p:nvSpPr>
          <p:spPr bwMode="auto">
            <a:xfrm>
              <a:off x="760880" y="4420683"/>
              <a:ext cx="376764" cy="49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10</a:t>
              </a:r>
            </a:p>
          </p:txBody>
        </p:sp>
        <p:sp>
          <p:nvSpPr>
            <p:cNvPr id="22" name="Rectangle 5"/>
            <p:cNvSpPr>
              <a:spLocks noChangeArrowheads="1"/>
            </p:cNvSpPr>
            <p:nvPr/>
          </p:nvSpPr>
          <p:spPr bwMode="auto">
            <a:xfrm>
              <a:off x="767544" y="3789195"/>
              <a:ext cx="376764" cy="49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20</a:t>
              </a:r>
            </a:p>
          </p:txBody>
        </p:sp>
        <p:sp>
          <p:nvSpPr>
            <p:cNvPr id="23" name="Rectangle 5"/>
            <p:cNvSpPr>
              <a:spLocks noChangeArrowheads="1"/>
            </p:cNvSpPr>
            <p:nvPr/>
          </p:nvSpPr>
          <p:spPr bwMode="auto">
            <a:xfrm>
              <a:off x="767535" y="3152001"/>
              <a:ext cx="376764" cy="49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30</a:t>
              </a:r>
            </a:p>
          </p:txBody>
        </p:sp>
        <p:sp>
          <p:nvSpPr>
            <p:cNvPr id="24" name="Rectangle 5"/>
            <p:cNvSpPr>
              <a:spLocks noChangeArrowheads="1"/>
            </p:cNvSpPr>
            <p:nvPr/>
          </p:nvSpPr>
          <p:spPr bwMode="auto">
            <a:xfrm>
              <a:off x="767535" y="2528329"/>
              <a:ext cx="376764" cy="49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40</a:t>
              </a:r>
            </a:p>
          </p:txBody>
        </p:sp>
        <p:sp>
          <p:nvSpPr>
            <p:cNvPr id="25" name="Oval 24"/>
            <p:cNvSpPr/>
            <p:nvPr/>
          </p:nvSpPr>
          <p:spPr bwMode="auto">
            <a:xfrm>
              <a:off x="1648932" y="3091299"/>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26" name="Oval 25"/>
            <p:cNvSpPr/>
            <p:nvPr/>
          </p:nvSpPr>
          <p:spPr bwMode="auto">
            <a:xfrm>
              <a:off x="2683990" y="3040842"/>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27" name="Oval 26"/>
            <p:cNvSpPr/>
            <p:nvPr/>
          </p:nvSpPr>
          <p:spPr bwMode="auto">
            <a:xfrm>
              <a:off x="2683990" y="3125944"/>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28" name="Oval 27"/>
            <p:cNvSpPr/>
            <p:nvPr/>
          </p:nvSpPr>
          <p:spPr bwMode="auto">
            <a:xfrm>
              <a:off x="2683990" y="3465772"/>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29" name="Oval 28"/>
            <p:cNvSpPr/>
            <p:nvPr/>
          </p:nvSpPr>
          <p:spPr bwMode="auto">
            <a:xfrm>
              <a:off x="2683990" y="3667165"/>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0" name="Oval 29"/>
            <p:cNvSpPr/>
            <p:nvPr/>
          </p:nvSpPr>
          <p:spPr bwMode="auto">
            <a:xfrm>
              <a:off x="2678947" y="3820295"/>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1" name="Oval 30"/>
            <p:cNvSpPr/>
            <p:nvPr/>
          </p:nvSpPr>
          <p:spPr bwMode="auto">
            <a:xfrm>
              <a:off x="2683990" y="3941203"/>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2" name="Oval 31"/>
            <p:cNvSpPr/>
            <p:nvPr/>
          </p:nvSpPr>
          <p:spPr bwMode="auto">
            <a:xfrm>
              <a:off x="2683990" y="4258515"/>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3" name="Oval 32"/>
            <p:cNvSpPr/>
            <p:nvPr/>
          </p:nvSpPr>
          <p:spPr bwMode="auto">
            <a:xfrm>
              <a:off x="1648932" y="3631929"/>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4" name="Oval 33"/>
            <p:cNvSpPr/>
            <p:nvPr/>
          </p:nvSpPr>
          <p:spPr bwMode="auto">
            <a:xfrm>
              <a:off x="1648932" y="3888209"/>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5" name="Oval 34"/>
            <p:cNvSpPr/>
            <p:nvPr/>
          </p:nvSpPr>
          <p:spPr bwMode="auto">
            <a:xfrm>
              <a:off x="1648932" y="3763651"/>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6" name="Oval 35"/>
            <p:cNvSpPr/>
            <p:nvPr/>
          </p:nvSpPr>
          <p:spPr bwMode="auto">
            <a:xfrm>
              <a:off x="1648602" y="4351610"/>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37" name="Oval 36"/>
            <p:cNvSpPr/>
            <p:nvPr/>
          </p:nvSpPr>
          <p:spPr bwMode="auto">
            <a:xfrm>
              <a:off x="1648602" y="4051174"/>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cxnSp>
          <p:nvCxnSpPr>
            <p:cNvPr id="38" name="Straight Connector 37"/>
            <p:cNvCxnSpPr/>
            <p:nvPr/>
          </p:nvCxnSpPr>
          <p:spPr bwMode="auto">
            <a:xfrm flipV="1">
              <a:off x="1648932" y="3082454"/>
              <a:ext cx="1035058" cy="50457"/>
            </a:xfrm>
            <a:prstGeom prst="line">
              <a:avLst/>
            </a:prstGeom>
            <a:noFill/>
            <a:ln w="190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V="1">
              <a:off x="1648932" y="3142640"/>
              <a:ext cx="1094153" cy="530901"/>
            </a:xfrm>
            <a:prstGeom prst="line">
              <a:avLst/>
            </a:prstGeom>
            <a:noFill/>
            <a:ln w="19050"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V="1">
              <a:off x="1717836" y="4300127"/>
              <a:ext cx="1035388" cy="93095"/>
            </a:xfrm>
            <a:prstGeom prst="line">
              <a:avLst/>
            </a:prstGeom>
            <a:noFill/>
            <a:ln w="190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V="1">
              <a:off x="1717836" y="3982815"/>
              <a:ext cx="1035388" cy="109971"/>
            </a:xfrm>
            <a:prstGeom prst="line">
              <a:avLst/>
            </a:prstGeom>
            <a:noFill/>
            <a:ln w="1905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V="1">
              <a:off x="1648932" y="3861907"/>
              <a:ext cx="1099249" cy="67914"/>
            </a:xfrm>
            <a:prstGeom prst="line">
              <a:avLst/>
            </a:prstGeom>
            <a:no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V="1">
              <a:off x="1648932" y="3491161"/>
              <a:ext cx="1104292" cy="297879"/>
            </a:xfrm>
            <a:prstGeom prst="line">
              <a:avLst/>
            </a:prstGeom>
            <a:noFill/>
            <a:ln w="190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1648932" y="3702402"/>
              <a:ext cx="1104292" cy="96486"/>
            </a:xfrm>
            <a:prstGeom prst="line">
              <a:avLst/>
            </a:prstGeom>
            <a:noFill/>
            <a:ln w="1905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V="1">
              <a:off x="1572176" y="3558386"/>
              <a:ext cx="1402760" cy="234985"/>
            </a:xfrm>
            <a:prstGeom prst="line">
              <a:avLst/>
            </a:prstGeom>
            <a:noFill/>
            <a:ln w="38100" cap="flat" cmpd="sng" algn="ctr">
              <a:solidFill>
                <a:schemeClr val="accent1"/>
              </a:solidFill>
              <a:prstDash val="solid"/>
              <a:round/>
              <a:headEnd type="none" w="med" len="med"/>
              <a:tailEnd type="none" w="med" len="med"/>
            </a:ln>
            <a:effectLst/>
          </p:spPr>
        </p:cxnSp>
        <p:cxnSp>
          <p:nvCxnSpPr>
            <p:cNvPr id="46" name="Straight Connector 45"/>
            <p:cNvCxnSpPr/>
            <p:nvPr/>
          </p:nvCxnSpPr>
          <p:spPr bwMode="auto">
            <a:xfrm>
              <a:off x="1502941" y="3640100"/>
              <a:ext cx="0" cy="334456"/>
            </a:xfrm>
            <a:prstGeom prst="line">
              <a:avLst/>
            </a:prstGeom>
            <a:noFill/>
            <a:ln w="19050" cap="flat" cmpd="sng" algn="ctr">
              <a:solidFill>
                <a:schemeClr val="accent1"/>
              </a:solidFill>
              <a:prstDash val="solid"/>
              <a:round/>
              <a:headEnd type="none" w="med" len="med"/>
              <a:tailEnd type="none" w="med" len="med"/>
            </a:ln>
            <a:effectLst/>
          </p:spPr>
        </p:cxnSp>
        <p:cxnSp>
          <p:nvCxnSpPr>
            <p:cNvPr id="47" name="Straight Connector 46"/>
            <p:cNvCxnSpPr/>
            <p:nvPr/>
          </p:nvCxnSpPr>
          <p:spPr bwMode="auto">
            <a:xfrm>
              <a:off x="2905701" y="3437254"/>
              <a:ext cx="0" cy="300383"/>
            </a:xfrm>
            <a:prstGeom prst="line">
              <a:avLst/>
            </a:prstGeom>
            <a:noFill/>
            <a:ln w="19050" cap="flat" cmpd="sng" algn="ctr">
              <a:solidFill>
                <a:schemeClr val="accent1"/>
              </a:solidFill>
              <a:prstDash val="solid"/>
              <a:round/>
              <a:headEnd type="none" w="med" len="med"/>
              <a:tailEnd type="none" w="med" len="med"/>
            </a:ln>
            <a:effectLst/>
          </p:spPr>
        </p:cxnSp>
        <p:cxnSp>
          <p:nvCxnSpPr>
            <p:cNvPr id="48" name="Straight Connector 47"/>
            <p:cNvCxnSpPr/>
            <p:nvPr/>
          </p:nvCxnSpPr>
          <p:spPr bwMode="auto">
            <a:xfrm>
              <a:off x="1426392" y="3969124"/>
              <a:ext cx="157315" cy="0"/>
            </a:xfrm>
            <a:prstGeom prst="line">
              <a:avLst/>
            </a:prstGeom>
            <a:noFill/>
            <a:ln w="19050" cap="flat" cmpd="sng" algn="ctr">
              <a:solidFill>
                <a:schemeClr val="accent1"/>
              </a:solidFill>
              <a:prstDash val="solid"/>
              <a:round/>
              <a:headEnd type="none" w="med" len="med"/>
              <a:tailEnd type="none" w="med" len="med"/>
            </a:ln>
            <a:effectLst/>
          </p:spPr>
        </p:cxnSp>
        <p:cxnSp>
          <p:nvCxnSpPr>
            <p:cNvPr id="49" name="Straight Connector 48"/>
            <p:cNvCxnSpPr/>
            <p:nvPr/>
          </p:nvCxnSpPr>
          <p:spPr bwMode="auto">
            <a:xfrm>
              <a:off x="1414861" y="3649947"/>
              <a:ext cx="157315" cy="0"/>
            </a:xfrm>
            <a:prstGeom prst="line">
              <a:avLst/>
            </a:prstGeom>
            <a:noFill/>
            <a:ln w="19050" cap="flat" cmpd="sng" algn="ctr">
              <a:solidFill>
                <a:schemeClr val="accent1"/>
              </a:solidFill>
              <a:prstDash val="solid"/>
              <a:round/>
              <a:headEnd type="none" w="med" len="med"/>
              <a:tailEnd type="none" w="med" len="med"/>
            </a:ln>
            <a:effectLst/>
          </p:spPr>
        </p:cxnSp>
        <p:cxnSp>
          <p:nvCxnSpPr>
            <p:cNvPr id="50" name="Straight Connector 49"/>
            <p:cNvCxnSpPr/>
            <p:nvPr/>
          </p:nvCxnSpPr>
          <p:spPr bwMode="auto">
            <a:xfrm>
              <a:off x="2829152" y="3728883"/>
              <a:ext cx="157315" cy="0"/>
            </a:xfrm>
            <a:prstGeom prst="line">
              <a:avLst/>
            </a:prstGeom>
            <a:noFill/>
            <a:ln w="19050" cap="flat" cmpd="sng" algn="ctr">
              <a:solidFill>
                <a:schemeClr val="accent1"/>
              </a:solidFill>
              <a:prstDash val="solid"/>
              <a:round/>
              <a:headEnd type="none" w="med" len="med"/>
              <a:tailEnd type="none" w="med" len="med"/>
            </a:ln>
            <a:effectLst/>
          </p:spPr>
        </p:cxnSp>
        <p:cxnSp>
          <p:nvCxnSpPr>
            <p:cNvPr id="51" name="Straight Connector 50"/>
            <p:cNvCxnSpPr/>
            <p:nvPr/>
          </p:nvCxnSpPr>
          <p:spPr bwMode="auto">
            <a:xfrm>
              <a:off x="2829152" y="3438627"/>
              <a:ext cx="157315" cy="0"/>
            </a:xfrm>
            <a:prstGeom prst="line">
              <a:avLst/>
            </a:prstGeom>
            <a:noFill/>
            <a:ln w="19050" cap="flat" cmpd="sng" algn="ctr">
              <a:solidFill>
                <a:schemeClr val="accent1"/>
              </a:solidFill>
              <a:prstDash val="solid"/>
              <a:round/>
              <a:headEnd type="none" w="med" len="med"/>
              <a:tailEnd type="none" w="med" len="med"/>
            </a:ln>
            <a:effectLst/>
          </p:spPr>
        </p:cxnSp>
        <p:sp>
          <p:nvSpPr>
            <p:cNvPr id="52" name="Rectangle 5"/>
            <p:cNvSpPr>
              <a:spLocks noChangeArrowheads="1"/>
            </p:cNvSpPr>
            <p:nvPr/>
          </p:nvSpPr>
          <p:spPr bwMode="auto">
            <a:xfrm>
              <a:off x="1941376" y="2655855"/>
              <a:ext cx="494089" cy="193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AU" altLang="en-US" sz="1991" dirty="0">
                  <a:solidFill>
                    <a:srgbClr val="000000"/>
                  </a:solidFill>
                  <a:cs typeface="Helvetica Neue Light"/>
                </a:rPr>
                <a:t>P &lt; 0.05</a:t>
              </a:r>
            </a:p>
          </p:txBody>
        </p:sp>
        <p:sp>
          <p:nvSpPr>
            <p:cNvPr id="53" name="Oval 52"/>
            <p:cNvSpPr/>
            <p:nvPr/>
          </p:nvSpPr>
          <p:spPr bwMode="auto">
            <a:xfrm>
              <a:off x="1433707" y="3741509"/>
              <a:ext cx="138469" cy="144016"/>
            </a:xfrm>
            <a:prstGeom prst="ellipse">
              <a:avLst/>
            </a:prstGeom>
            <a:solidFill>
              <a:srgbClr val="A9001F"/>
            </a:solidFill>
            <a:ln w="12700" cap="flat" cmpd="sng" algn="ctr">
              <a:solidFill>
                <a:srgbClr val="A9001F"/>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54" name="Oval 53"/>
            <p:cNvSpPr/>
            <p:nvPr/>
          </p:nvSpPr>
          <p:spPr bwMode="auto">
            <a:xfrm>
              <a:off x="2836467" y="3506524"/>
              <a:ext cx="138469" cy="144016"/>
            </a:xfrm>
            <a:prstGeom prst="ellipse">
              <a:avLst/>
            </a:prstGeom>
            <a:solidFill>
              <a:srgbClr val="A9001F"/>
            </a:solidFill>
            <a:ln w="12700" cap="flat" cmpd="sng" algn="ctr">
              <a:solidFill>
                <a:srgbClr val="A9001F"/>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grpSp>
      <p:grpSp>
        <p:nvGrpSpPr>
          <p:cNvPr id="55" name="Group 54"/>
          <p:cNvGrpSpPr>
            <a:grpSpLocks/>
          </p:cNvGrpSpPr>
          <p:nvPr/>
        </p:nvGrpSpPr>
        <p:grpSpPr>
          <a:xfrm>
            <a:off x="9042659" y="2949543"/>
            <a:ext cx="4813018" cy="4905721"/>
            <a:chOff x="4338032" y="2534987"/>
            <a:chExt cx="2610232" cy="3085391"/>
          </a:xfrm>
        </p:grpSpPr>
        <p:cxnSp>
          <p:nvCxnSpPr>
            <p:cNvPr id="56" name="Straight Connector 55"/>
            <p:cNvCxnSpPr/>
            <p:nvPr/>
          </p:nvCxnSpPr>
          <p:spPr>
            <a:xfrm>
              <a:off x="4939355" y="2673487"/>
              <a:ext cx="0" cy="25523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932040" y="5218478"/>
              <a:ext cx="201622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46733" y="2673487"/>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845402" y="3183716"/>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32102" y="4695884"/>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845401" y="4206458"/>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832103" y="3717032"/>
              <a:ext cx="9993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939355" y="5204420"/>
              <a:ext cx="0" cy="64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940949" y="5211738"/>
              <a:ext cx="0" cy="64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941823" y="5211734"/>
              <a:ext cx="0" cy="64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6" name="Rectangle 5"/>
            <p:cNvSpPr>
              <a:spLocks noChangeArrowheads="1"/>
            </p:cNvSpPr>
            <p:nvPr/>
          </p:nvSpPr>
          <p:spPr bwMode="auto">
            <a:xfrm>
              <a:off x="5108277" y="5268602"/>
              <a:ext cx="737211" cy="348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AU" altLang="en-US" dirty="0">
                  <a:solidFill>
                    <a:srgbClr val="000000"/>
                  </a:solidFill>
                  <a:cs typeface="Helvetica Neue Light"/>
                </a:rPr>
                <a:t>Before</a:t>
              </a:r>
            </a:p>
          </p:txBody>
        </p:sp>
        <p:sp>
          <p:nvSpPr>
            <p:cNvPr id="67" name="Rectangle 5"/>
            <p:cNvSpPr>
              <a:spLocks noChangeArrowheads="1"/>
            </p:cNvSpPr>
            <p:nvPr/>
          </p:nvSpPr>
          <p:spPr bwMode="auto">
            <a:xfrm>
              <a:off x="6200243" y="5271948"/>
              <a:ext cx="528566" cy="348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AU" altLang="en-US" dirty="0">
                  <a:solidFill>
                    <a:srgbClr val="000000"/>
                  </a:solidFill>
                  <a:cs typeface="Helvetica Neue Light"/>
                </a:rPr>
                <a:t>After</a:t>
              </a:r>
            </a:p>
          </p:txBody>
        </p:sp>
        <p:sp>
          <p:nvSpPr>
            <p:cNvPr id="68" name="Rectangle 5"/>
            <p:cNvSpPr>
              <a:spLocks noChangeArrowheads="1"/>
            </p:cNvSpPr>
            <p:nvPr/>
          </p:nvSpPr>
          <p:spPr bwMode="auto">
            <a:xfrm>
              <a:off x="4675998" y="5087293"/>
              <a:ext cx="198213" cy="49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0</a:t>
              </a:r>
            </a:p>
          </p:txBody>
        </p:sp>
        <p:sp>
          <p:nvSpPr>
            <p:cNvPr id="69" name="Rectangle 5"/>
            <p:cNvSpPr>
              <a:spLocks noChangeArrowheads="1"/>
            </p:cNvSpPr>
            <p:nvPr/>
          </p:nvSpPr>
          <p:spPr bwMode="auto">
            <a:xfrm>
              <a:off x="4474910" y="3033527"/>
              <a:ext cx="396425" cy="49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80</a:t>
              </a:r>
            </a:p>
          </p:txBody>
        </p:sp>
        <p:sp>
          <p:nvSpPr>
            <p:cNvPr id="70" name="Rectangle 5"/>
            <p:cNvSpPr>
              <a:spLocks noChangeArrowheads="1"/>
            </p:cNvSpPr>
            <p:nvPr/>
          </p:nvSpPr>
          <p:spPr bwMode="auto">
            <a:xfrm>
              <a:off x="4474909" y="3578532"/>
              <a:ext cx="396425" cy="49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60</a:t>
              </a:r>
            </a:p>
          </p:txBody>
        </p:sp>
        <p:sp>
          <p:nvSpPr>
            <p:cNvPr id="71" name="Rectangle 5"/>
            <p:cNvSpPr>
              <a:spLocks noChangeArrowheads="1"/>
            </p:cNvSpPr>
            <p:nvPr/>
          </p:nvSpPr>
          <p:spPr bwMode="auto">
            <a:xfrm>
              <a:off x="4475023" y="4067958"/>
              <a:ext cx="396425" cy="49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40</a:t>
              </a:r>
            </a:p>
          </p:txBody>
        </p:sp>
        <p:sp>
          <p:nvSpPr>
            <p:cNvPr id="72" name="Rectangle 5"/>
            <p:cNvSpPr>
              <a:spLocks noChangeArrowheads="1"/>
            </p:cNvSpPr>
            <p:nvPr/>
          </p:nvSpPr>
          <p:spPr bwMode="auto">
            <a:xfrm>
              <a:off x="4474909" y="4557384"/>
              <a:ext cx="396425" cy="49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20</a:t>
              </a:r>
            </a:p>
          </p:txBody>
        </p:sp>
        <p:sp>
          <p:nvSpPr>
            <p:cNvPr id="73" name="Rectangle 5"/>
            <p:cNvSpPr>
              <a:spLocks noChangeArrowheads="1"/>
            </p:cNvSpPr>
            <p:nvPr/>
          </p:nvSpPr>
          <p:spPr bwMode="auto">
            <a:xfrm>
              <a:off x="4338032" y="2534987"/>
              <a:ext cx="594637" cy="49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AU" altLang="en-US" sz="5120" dirty="0">
                  <a:solidFill>
                    <a:srgbClr val="000000"/>
                  </a:solidFill>
                  <a:cs typeface="Helvetica Neue Light"/>
                </a:rPr>
                <a:t>100</a:t>
              </a:r>
            </a:p>
          </p:txBody>
        </p:sp>
        <p:sp>
          <p:nvSpPr>
            <p:cNvPr id="74" name="Oval 73"/>
            <p:cNvSpPr/>
            <p:nvPr/>
          </p:nvSpPr>
          <p:spPr bwMode="auto">
            <a:xfrm>
              <a:off x="6558322" y="3429000"/>
              <a:ext cx="138469" cy="144016"/>
            </a:xfrm>
            <a:prstGeom prst="ellipse">
              <a:avLst/>
            </a:prstGeom>
            <a:solidFill>
              <a:srgbClr val="A9001F"/>
            </a:solidFill>
            <a:ln w="12700" cap="flat" cmpd="sng" algn="ctr">
              <a:solidFill>
                <a:srgbClr val="A9001F"/>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75" name="Oval 74"/>
            <p:cNvSpPr/>
            <p:nvPr/>
          </p:nvSpPr>
          <p:spPr bwMode="auto">
            <a:xfrm>
              <a:off x="5145566" y="3741509"/>
              <a:ext cx="138469" cy="144016"/>
            </a:xfrm>
            <a:prstGeom prst="ellipse">
              <a:avLst/>
            </a:prstGeom>
            <a:solidFill>
              <a:srgbClr val="A9001F"/>
            </a:solidFill>
            <a:ln w="12700" cap="flat" cmpd="sng" algn="ctr">
              <a:solidFill>
                <a:srgbClr val="A9001F"/>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76" name="Oval 75"/>
            <p:cNvSpPr/>
            <p:nvPr/>
          </p:nvSpPr>
          <p:spPr bwMode="auto">
            <a:xfrm>
              <a:off x="5337602" y="3144686"/>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77" name="Oval 76"/>
            <p:cNvSpPr/>
            <p:nvPr/>
          </p:nvSpPr>
          <p:spPr bwMode="auto">
            <a:xfrm>
              <a:off x="5337602" y="3310526"/>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78" name="Oval 77"/>
            <p:cNvSpPr/>
            <p:nvPr/>
          </p:nvSpPr>
          <p:spPr bwMode="auto">
            <a:xfrm>
              <a:off x="5337602" y="3580068"/>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79" name="Oval 78"/>
            <p:cNvSpPr/>
            <p:nvPr/>
          </p:nvSpPr>
          <p:spPr bwMode="auto">
            <a:xfrm>
              <a:off x="5337602" y="3914404"/>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0" name="Oval 79"/>
            <p:cNvSpPr/>
            <p:nvPr/>
          </p:nvSpPr>
          <p:spPr bwMode="auto">
            <a:xfrm>
              <a:off x="5337602" y="4171221"/>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1" name="Oval 80"/>
            <p:cNvSpPr/>
            <p:nvPr/>
          </p:nvSpPr>
          <p:spPr bwMode="auto">
            <a:xfrm>
              <a:off x="5337602" y="4258515"/>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2" name="Oval 81"/>
            <p:cNvSpPr/>
            <p:nvPr/>
          </p:nvSpPr>
          <p:spPr bwMode="auto">
            <a:xfrm>
              <a:off x="6373589" y="2734856"/>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3" name="Oval 82"/>
            <p:cNvSpPr/>
            <p:nvPr/>
          </p:nvSpPr>
          <p:spPr bwMode="auto">
            <a:xfrm>
              <a:off x="6373093" y="2845621"/>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4" name="Oval 83"/>
            <p:cNvSpPr/>
            <p:nvPr/>
          </p:nvSpPr>
          <p:spPr bwMode="auto">
            <a:xfrm>
              <a:off x="6373589" y="4074832"/>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5" name="Oval 84"/>
            <p:cNvSpPr/>
            <p:nvPr/>
          </p:nvSpPr>
          <p:spPr bwMode="auto">
            <a:xfrm>
              <a:off x="6373093" y="3380998"/>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6" name="Oval 85"/>
            <p:cNvSpPr/>
            <p:nvPr/>
          </p:nvSpPr>
          <p:spPr bwMode="auto">
            <a:xfrm>
              <a:off x="6373589" y="3458260"/>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sp>
          <p:nvSpPr>
            <p:cNvPr id="87" name="Oval 86"/>
            <p:cNvSpPr/>
            <p:nvPr/>
          </p:nvSpPr>
          <p:spPr bwMode="auto">
            <a:xfrm>
              <a:off x="6377474" y="4184512"/>
              <a:ext cx="69234" cy="70472"/>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algn="l" defTabSz="1300460" rtl="0" eaLnBrk="0" fontAlgn="base" hangingPunct="0">
                <a:spcBef>
                  <a:spcPct val="0"/>
                </a:spcBef>
                <a:spcAft>
                  <a:spcPct val="0"/>
                </a:spcAft>
              </a:pPr>
              <a:endParaRPr lang="en-AU" sz="11378">
                <a:solidFill>
                  <a:srgbClr val="000000"/>
                </a:solidFill>
                <a:cs typeface="Helvetica Neue Light"/>
              </a:endParaRPr>
            </a:p>
          </p:txBody>
        </p:sp>
        <p:cxnSp>
          <p:nvCxnSpPr>
            <p:cNvPr id="88" name="Straight Connector 87"/>
            <p:cNvCxnSpPr>
              <a:endCxn id="79" idx="7"/>
            </p:cNvCxnSpPr>
            <p:nvPr/>
          </p:nvCxnSpPr>
          <p:spPr bwMode="auto">
            <a:xfrm flipV="1">
              <a:off x="5377033" y="2745176"/>
              <a:ext cx="1055651" cy="438110"/>
            </a:xfrm>
            <a:prstGeom prst="line">
              <a:avLst/>
            </a:prstGeom>
            <a:noFill/>
            <a:ln w="19050" cap="flat" cmpd="sng" algn="ctr">
              <a:solidFill>
                <a:schemeClr val="tx1"/>
              </a:solidFill>
              <a:prstDash val="solid"/>
              <a:round/>
              <a:headEnd type="none" w="med" len="med"/>
              <a:tailEnd type="none" w="med" len="med"/>
            </a:ln>
            <a:effectLst/>
          </p:spPr>
        </p:cxnSp>
        <p:cxnSp>
          <p:nvCxnSpPr>
            <p:cNvPr id="89" name="Straight Connector 88"/>
            <p:cNvCxnSpPr>
              <a:endCxn id="80" idx="7"/>
            </p:cNvCxnSpPr>
            <p:nvPr/>
          </p:nvCxnSpPr>
          <p:spPr bwMode="auto">
            <a:xfrm flipV="1">
              <a:off x="5337602" y="2855941"/>
              <a:ext cx="1094586" cy="525057"/>
            </a:xfrm>
            <a:prstGeom prst="line">
              <a:avLst/>
            </a:prstGeom>
            <a:noFill/>
            <a:ln w="19050" cap="flat" cmpd="sng" algn="ctr">
              <a:solidFill>
                <a:schemeClr val="tx1"/>
              </a:solidFill>
              <a:prstDash val="solid"/>
              <a:round/>
              <a:headEnd type="none" w="med" len="med"/>
              <a:tailEnd type="none" w="med" len="med"/>
            </a:ln>
            <a:effectLst/>
          </p:spPr>
        </p:cxnSp>
        <p:cxnSp>
          <p:nvCxnSpPr>
            <p:cNvPr id="90" name="Straight Connector 89"/>
            <p:cNvCxnSpPr>
              <a:stCxn id="75" idx="2"/>
              <a:endCxn id="82" idx="6"/>
            </p:cNvCxnSpPr>
            <p:nvPr/>
          </p:nvCxnSpPr>
          <p:spPr bwMode="auto">
            <a:xfrm flipV="1">
              <a:off x="5337602" y="3416234"/>
              <a:ext cx="1104725" cy="199070"/>
            </a:xfrm>
            <a:prstGeom prst="line">
              <a:avLst/>
            </a:prstGeom>
            <a:noFill/>
            <a:ln w="19050" cap="flat" cmpd="sng" algn="ctr">
              <a:solidFill>
                <a:schemeClr val="tx1"/>
              </a:solidFill>
              <a:prstDash val="solid"/>
              <a:round/>
              <a:headEnd type="none" w="med" len="med"/>
              <a:tailEnd type="none" w="med" len="med"/>
            </a:ln>
            <a:effectLst/>
          </p:spPr>
        </p:cxnSp>
        <p:cxnSp>
          <p:nvCxnSpPr>
            <p:cNvPr id="91" name="Straight Connector 90"/>
            <p:cNvCxnSpPr>
              <a:stCxn id="76" idx="3"/>
              <a:endCxn id="83" idx="7"/>
            </p:cNvCxnSpPr>
            <p:nvPr/>
          </p:nvCxnSpPr>
          <p:spPr bwMode="auto">
            <a:xfrm flipV="1">
              <a:off x="5347741" y="3468580"/>
              <a:ext cx="1084943" cy="505976"/>
            </a:xfrm>
            <a:prstGeom prst="line">
              <a:avLst/>
            </a:prstGeom>
            <a:noFill/>
            <a:ln w="19050" cap="flat" cmpd="sng" algn="ctr">
              <a:solidFill>
                <a:schemeClr val="tx1"/>
              </a:solidFill>
              <a:prstDash val="solid"/>
              <a:round/>
              <a:headEnd type="none" w="med" len="med"/>
              <a:tailEnd type="none" w="med" len="med"/>
            </a:ln>
            <a:effectLst/>
          </p:spPr>
        </p:cxnSp>
        <p:cxnSp>
          <p:nvCxnSpPr>
            <p:cNvPr id="92" name="Straight Connector 91"/>
            <p:cNvCxnSpPr>
              <a:stCxn id="77" idx="2"/>
              <a:endCxn id="81" idx="6"/>
            </p:cNvCxnSpPr>
            <p:nvPr/>
          </p:nvCxnSpPr>
          <p:spPr bwMode="auto">
            <a:xfrm flipV="1">
              <a:off x="5337602" y="4110068"/>
              <a:ext cx="1105221" cy="96389"/>
            </a:xfrm>
            <a:prstGeom prst="line">
              <a:avLst/>
            </a:prstGeom>
            <a:noFill/>
            <a:ln w="19050" cap="flat" cmpd="sng" algn="ctr">
              <a:solidFill>
                <a:schemeClr val="tx1"/>
              </a:solidFill>
              <a:prstDash val="solid"/>
              <a:round/>
              <a:headEnd type="none" w="med" len="med"/>
              <a:tailEnd type="none" w="med" len="med"/>
            </a:ln>
            <a:effectLst/>
          </p:spPr>
        </p:cxnSp>
        <p:cxnSp>
          <p:nvCxnSpPr>
            <p:cNvPr id="93" name="Straight Connector 92"/>
            <p:cNvCxnSpPr>
              <a:stCxn id="78" idx="2"/>
              <a:endCxn id="84" idx="6"/>
            </p:cNvCxnSpPr>
            <p:nvPr/>
          </p:nvCxnSpPr>
          <p:spPr bwMode="auto">
            <a:xfrm flipV="1">
              <a:off x="5337602" y="4219748"/>
              <a:ext cx="1109106" cy="74003"/>
            </a:xfrm>
            <a:prstGeom prst="line">
              <a:avLst/>
            </a:prstGeom>
            <a:noFill/>
            <a:ln w="19050" cap="flat" cmpd="sng" algn="ctr">
              <a:solidFill>
                <a:schemeClr val="tx1"/>
              </a:solidFill>
              <a:prstDash val="solid"/>
              <a:round/>
              <a:headEnd type="none" w="med" len="med"/>
              <a:tailEnd type="none" w="med" len="med"/>
            </a:ln>
            <a:effectLst/>
          </p:spPr>
        </p:cxnSp>
        <p:cxnSp>
          <p:nvCxnSpPr>
            <p:cNvPr id="94" name="Straight Connector 93"/>
            <p:cNvCxnSpPr>
              <a:stCxn id="57" idx="2"/>
              <a:endCxn id="56" idx="6"/>
            </p:cNvCxnSpPr>
            <p:nvPr/>
          </p:nvCxnSpPr>
          <p:spPr bwMode="auto">
            <a:xfrm flipV="1">
              <a:off x="5145566" y="3501008"/>
              <a:ext cx="1551225" cy="312509"/>
            </a:xfrm>
            <a:prstGeom prst="line">
              <a:avLst/>
            </a:prstGeom>
            <a:noFill/>
            <a:ln w="38100" cap="flat" cmpd="sng" algn="ctr">
              <a:solidFill>
                <a:schemeClr val="accent1"/>
              </a:solidFill>
              <a:prstDash val="solid"/>
              <a:round/>
              <a:headEnd type="none" w="med" len="med"/>
              <a:tailEnd type="none" w="med" len="med"/>
            </a:ln>
            <a:effectLst/>
          </p:spPr>
        </p:cxnSp>
        <p:cxnSp>
          <p:nvCxnSpPr>
            <p:cNvPr id="95" name="Straight Connector 94"/>
            <p:cNvCxnSpPr/>
            <p:nvPr/>
          </p:nvCxnSpPr>
          <p:spPr bwMode="auto">
            <a:xfrm>
              <a:off x="5214800" y="3639839"/>
              <a:ext cx="0" cy="334456"/>
            </a:xfrm>
            <a:prstGeom prst="line">
              <a:avLst/>
            </a:prstGeom>
            <a:noFill/>
            <a:ln w="19050" cap="flat" cmpd="sng" algn="ctr">
              <a:solidFill>
                <a:schemeClr val="accent1"/>
              </a:solidFill>
              <a:prstDash val="solid"/>
              <a:round/>
              <a:headEnd type="none" w="med" len="med"/>
              <a:tailEnd type="none" w="med" len="med"/>
            </a:ln>
            <a:effectLst/>
          </p:spPr>
        </p:cxnSp>
        <p:cxnSp>
          <p:nvCxnSpPr>
            <p:cNvPr id="96" name="Straight Connector 95"/>
            <p:cNvCxnSpPr/>
            <p:nvPr/>
          </p:nvCxnSpPr>
          <p:spPr bwMode="auto">
            <a:xfrm>
              <a:off x="6627556" y="3293238"/>
              <a:ext cx="0" cy="409163"/>
            </a:xfrm>
            <a:prstGeom prst="line">
              <a:avLst/>
            </a:prstGeom>
            <a:noFill/>
            <a:ln w="19050" cap="flat" cmpd="sng" algn="ctr">
              <a:solidFill>
                <a:schemeClr val="accent1"/>
              </a:solidFill>
              <a:prstDash val="solid"/>
              <a:round/>
              <a:headEnd type="none" w="med" len="med"/>
              <a:tailEnd type="none" w="med" len="med"/>
            </a:ln>
            <a:effectLst/>
          </p:spPr>
        </p:cxnSp>
        <p:cxnSp>
          <p:nvCxnSpPr>
            <p:cNvPr id="97" name="Straight Connector 96"/>
            <p:cNvCxnSpPr/>
            <p:nvPr/>
          </p:nvCxnSpPr>
          <p:spPr bwMode="auto">
            <a:xfrm>
              <a:off x="5134035" y="3969118"/>
              <a:ext cx="157315" cy="0"/>
            </a:xfrm>
            <a:prstGeom prst="line">
              <a:avLst/>
            </a:prstGeom>
            <a:noFill/>
            <a:ln w="19050" cap="flat" cmpd="sng" algn="ctr">
              <a:solidFill>
                <a:schemeClr val="accent1"/>
              </a:solidFill>
              <a:prstDash val="solid"/>
              <a:round/>
              <a:headEnd type="none" w="med" len="med"/>
              <a:tailEnd type="none" w="med" len="med"/>
            </a:ln>
            <a:effectLst/>
          </p:spPr>
        </p:cxnSp>
        <p:cxnSp>
          <p:nvCxnSpPr>
            <p:cNvPr id="98" name="Straight Connector 97"/>
            <p:cNvCxnSpPr/>
            <p:nvPr/>
          </p:nvCxnSpPr>
          <p:spPr bwMode="auto">
            <a:xfrm>
              <a:off x="5136142" y="3640100"/>
              <a:ext cx="157315" cy="0"/>
            </a:xfrm>
            <a:prstGeom prst="line">
              <a:avLst/>
            </a:prstGeom>
            <a:noFill/>
            <a:ln w="19050" cap="flat" cmpd="sng" algn="ctr">
              <a:solidFill>
                <a:schemeClr val="accent1"/>
              </a:solidFill>
              <a:prstDash val="solid"/>
              <a:round/>
              <a:headEnd type="none" w="med" len="med"/>
              <a:tailEnd type="none" w="med" len="med"/>
            </a:ln>
            <a:effectLst/>
          </p:spPr>
        </p:cxnSp>
        <p:cxnSp>
          <p:nvCxnSpPr>
            <p:cNvPr id="99" name="Straight Connector 98"/>
            <p:cNvCxnSpPr/>
            <p:nvPr/>
          </p:nvCxnSpPr>
          <p:spPr bwMode="auto">
            <a:xfrm>
              <a:off x="6548898" y="3695086"/>
              <a:ext cx="157315" cy="0"/>
            </a:xfrm>
            <a:prstGeom prst="line">
              <a:avLst/>
            </a:prstGeom>
            <a:noFill/>
            <a:ln w="19050" cap="flat" cmpd="sng" algn="ctr">
              <a:solidFill>
                <a:schemeClr val="accent1"/>
              </a:solidFill>
              <a:prstDash val="solid"/>
              <a:round/>
              <a:headEnd type="none" w="med" len="med"/>
              <a:tailEnd type="none" w="med" len="med"/>
            </a:ln>
            <a:effectLst/>
          </p:spPr>
        </p:cxnSp>
        <p:cxnSp>
          <p:nvCxnSpPr>
            <p:cNvPr id="100" name="Straight Connector 99"/>
            <p:cNvCxnSpPr/>
            <p:nvPr/>
          </p:nvCxnSpPr>
          <p:spPr bwMode="auto">
            <a:xfrm>
              <a:off x="6539476" y="3300127"/>
              <a:ext cx="157315" cy="0"/>
            </a:xfrm>
            <a:prstGeom prst="line">
              <a:avLst/>
            </a:prstGeom>
            <a:noFill/>
            <a:ln w="19050" cap="flat" cmpd="sng" algn="ctr">
              <a:solidFill>
                <a:schemeClr val="accent1"/>
              </a:solidFill>
              <a:prstDash val="solid"/>
              <a:round/>
              <a:headEnd type="none" w="med" len="med"/>
              <a:tailEnd type="none" w="med" len="med"/>
            </a:ln>
            <a:effectLst/>
          </p:spPr>
        </p:cxnSp>
        <p:sp>
          <p:nvSpPr>
            <p:cNvPr id="101" name="Rectangle 5"/>
            <p:cNvSpPr>
              <a:spLocks noChangeArrowheads="1"/>
            </p:cNvSpPr>
            <p:nvPr/>
          </p:nvSpPr>
          <p:spPr bwMode="auto">
            <a:xfrm>
              <a:off x="5609688" y="2621388"/>
              <a:ext cx="519873" cy="192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AU" altLang="en-US" sz="1991" dirty="0">
                  <a:solidFill>
                    <a:srgbClr val="000000"/>
                  </a:solidFill>
                  <a:cs typeface="Helvetica Neue Light"/>
                </a:rPr>
                <a:t>P &lt; 0.05</a:t>
              </a:r>
            </a:p>
          </p:txBody>
        </p:sp>
      </p:grpSp>
      <p:sp>
        <p:nvSpPr>
          <p:cNvPr id="102" name="Rectangle 5"/>
          <p:cNvSpPr>
            <a:spLocks noChangeArrowheads="1"/>
          </p:cNvSpPr>
          <p:nvPr/>
        </p:nvSpPr>
        <p:spPr bwMode="auto">
          <a:xfrm rot="16200000">
            <a:off x="2735111" y="4882959"/>
            <a:ext cx="669656" cy="306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a:r>
              <a:rPr lang="en-AU" altLang="en-US" sz="1991" dirty="0">
                <a:solidFill>
                  <a:srgbClr val="000000"/>
                </a:solidFill>
                <a:cs typeface="Helvetica Neue Light"/>
              </a:rPr>
              <a:t>kg</a:t>
            </a:r>
          </a:p>
        </p:txBody>
      </p:sp>
      <p:sp>
        <p:nvSpPr>
          <p:cNvPr id="103" name="Rectangle 5"/>
          <p:cNvSpPr>
            <a:spLocks noChangeArrowheads="1"/>
          </p:cNvSpPr>
          <p:nvPr/>
        </p:nvSpPr>
        <p:spPr bwMode="auto">
          <a:xfrm rot="16200000">
            <a:off x="8539899" y="4734588"/>
            <a:ext cx="963132" cy="306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a:r>
              <a:rPr lang="en-AU" altLang="en-US" sz="1991" dirty="0">
                <a:solidFill>
                  <a:srgbClr val="000000"/>
                </a:solidFill>
                <a:cs typeface="Helvetica Neue Light"/>
              </a:rPr>
              <a:t>cm H</a:t>
            </a:r>
            <a:r>
              <a:rPr lang="en-AU" altLang="en-US" sz="1991" baseline="-25000" dirty="0">
                <a:solidFill>
                  <a:srgbClr val="000000"/>
                </a:solidFill>
                <a:cs typeface="Helvetica Neue Light"/>
              </a:rPr>
              <a:t>2</a:t>
            </a:r>
            <a:r>
              <a:rPr lang="en-AU" altLang="en-US" sz="1991" dirty="0">
                <a:solidFill>
                  <a:srgbClr val="000000"/>
                </a:solidFill>
                <a:cs typeface="Helvetica Neue Light"/>
              </a:rPr>
              <a:t>O</a:t>
            </a:r>
          </a:p>
        </p:txBody>
      </p:sp>
      <p:sp>
        <p:nvSpPr>
          <p:cNvPr id="104" name="Text Box 327"/>
          <p:cNvSpPr txBox="1">
            <a:spLocks noChangeArrowheads="1"/>
          </p:cNvSpPr>
          <p:nvPr/>
        </p:nvSpPr>
        <p:spPr bwMode="auto">
          <a:xfrm>
            <a:off x="10114696" y="8154114"/>
            <a:ext cx="4251305" cy="398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defRPr sz="2000" b="1" i="1">
                <a:solidFill>
                  <a:srgbClr val="FFD187"/>
                </a:solidFill>
                <a:latin typeface="Times New Roman" pitchFamily="18" charset="0"/>
                <a:ea typeface="MS PGothic" pitchFamily="34" charset="-128"/>
                <a:cs typeface="Times New Roman" pitchFamily="18" charset="0"/>
              </a:defRPr>
            </a:lvl1pPr>
            <a:lvl2pPr marL="742950" indent="-285750">
              <a:defRPr sz="8000" b="1">
                <a:latin typeface="Times New Roman" pitchFamily="18" charset="0"/>
                <a:ea typeface="MS PGothic" pitchFamily="34" charset="-128"/>
              </a:defRPr>
            </a:lvl2pPr>
            <a:lvl3pPr marL="1143000" indent="-228600">
              <a:defRPr sz="8000" b="1">
                <a:latin typeface="Times New Roman" pitchFamily="18" charset="0"/>
                <a:ea typeface="MS PGothic" pitchFamily="34" charset="-128"/>
              </a:defRPr>
            </a:lvl3pPr>
            <a:lvl4pPr marL="1600200" indent="-228600">
              <a:defRPr sz="8000" b="1">
                <a:latin typeface="Times New Roman" pitchFamily="18" charset="0"/>
                <a:ea typeface="MS PGothic" pitchFamily="34" charset="-128"/>
              </a:defRPr>
            </a:lvl4pPr>
            <a:lvl5pPr marL="2057400" indent="-228600">
              <a:defRPr sz="8000" b="1">
                <a:latin typeface="Times New Roman" pitchFamily="18" charset="0"/>
                <a:ea typeface="MS PGothic" pitchFamily="34" charset="-128"/>
              </a:defRPr>
            </a:lvl5pPr>
            <a:lvl6pPr marL="2514600" indent="-228600" eaLnBrk="0" fontAlgn="base" hangingPunct="0">
              <a:spcBef>
                <a:spcPct val="0"/>
              </a:spcBef>
              <a:spcAft>
                <a:spcPct val="0"/>
              </a:spcAft>
              <a:defRPr sz="8000" b="1">
                <a:latin typeface="Times New Roman" pitchFamily="18" charset="0"/>
                <a:ea typeface="MS PGothic" pitchFamily="34" charset="-128"/>
              </a:defRPr>
            </a:lvl6pPr>
            <a:lvl7pPr marL="2971800" indent="-228600" eaLnBrk="0" fontAlgn="base" hangingPunct="0">
              <a:spcBef>
                <a:spcPct val="0"/>
              </a:spcBef>
              <a:spcAft>
                <a:spcPct val="0"/>
              </a:spcAft>
              <a:defRPr sz="8000" b="1">
                <a:latin typeface="Times New Roman" pitchFamily="18" charset="0"/>
                <a:ea typeface="MS PGothic" pitchFamily="34" charset="-128"/>
              </a:defRPr>
            </a:lvl7pPr>
            <a:lvl8pPr marL="3429000" indent="-228600" eaLnBrk="0" fontAlgn="base" hangingPunct="0">
              <a:spcBef>
                <a:spcPct val="0"/>
              </a:spcBef>
              <a:spcAft>
                <a:spcPct val="0"/>
              </a:spcAft>
              <a:defRPr sz="8000" b="1">
                <a:latin typeface="Times New Roman" pitchFamily="18" charset="0"/>
                <a:ea typeface="MS PGothic" pitchFamily="34" charset="-128"/>
              </a:defRPr>
            </a:lvl8pPr>
            <a:lvl9pPr marL="3886200" indent="-228600" eaLnBrk="0" fontAlgn="base" hangingPunct="0">
              <a:spcBef>
                <a:spcPct val="0"/>
              </a:spcBef>
              <a:spcAft>
                <a:spcPct val="0"/>
              </a:spcAft>
              <a:defRPr sz="8000" b="1">
                <a:latin typeface="Times New Roman" pitchFamily="18" charset="0"/>
                <a:ea typeface="MS PGothic" pitchFamily="34" charset="-128"/>
              </a:defRPr>
            </a:lvl9pPr>
          </a:lstStyle>
          <a:p>
            <a:pPr algn="r"/>
            <a:r>
              <a:rPr lang="en-AU" altLang="en-US" sz="1991" b="0" i="0" dirty="0">
                <a:solidFill>
                  <a:srgbClr val="000000"/>
                </a:solidFill>
                <a:latin typeface="+mn-lt"/>
                <a:cs typeface="Helvetica Neue Light"/>
              </a:rPr>
              <a:t>Nagaya 2005</a:t>
            </a:r>
          </a:p>
        </p:txBody>
      </p:sp>
      <p:pic>
        <p:nvPicPr>
          <p:cNvPr id="105" name="image2.png"/>
          <p:cNvPicPr/>
          <p:nvPr/>
        </p:nvPicPr>
        <p:blipFill>
          <a:blip r:embed="rId3">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653721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1248938" y="4402631"/>
            <a:ext cx="15522496" cy="5093547"/>
          </a:xfrm>
        </p:spPr>
        <p:txBody>
          <a:bodyPr>
            <a:normAutofit fontScale="47500" lnSpcReduction="20000"/>
          </a:bodyPr>
          <a:lstStyle/>
          <a:p>
            <a:r>
              <a:rPr lang="en-US" altLang="en-US" dirty="0"/>
              <a:t>“clinically detected weakness in survivors of critical illness where there is no other cause noted except critical illness”</a:t>
            </a:r>
          </a:p>
          <a:p>
            <a:r>
              <a:rPr lang="en-US" altLang="en-US" dirty="0"/>
              <a:t>Both neuro and </a:t>
            </a:r>
            <a:r>
              <a:rPr lang="en-US" altLang="en-US" dirty="0" err="1"/>
              <a:t>myo</a:t>
            </a:r>
            <a:r>
              <a:rPr lang="en-US" altLang="en-US" dirty="0"/>
              <a:t> </a:t>
            </a:r>
            <a:r>
              <a:rPr lang="en-US" altLang="en-US" dirty="0" err="1"/>
              <a:t>pathic</a:t>
            </a:r>
            <a:r>
              <a:rPr lang="en-US" altLang="en-US" dirty="0"/>
              <a:t> process</a:t>
            </a:r>
          </a:p>
          <a:p>
            <a:r>
              <a:rPr lang="en-US" altLang="en-US" dirty="0"/>
              <a:t>Develops in 25%-100% of patients, higher in patient who have organ failure and prolonged mechanical </a:t>
            </a:r>
            <a:r>
              <a:rPr lang="en-US" altLang="en-US" dirty="0" smtClean="0"/>
              <a:t>ventilation</a:t>
            </a:r>
          </a:p>
          <a:p>
            <a:r>
              <a:rPr lang="en-US" altLang="en-US" dirty="0" smtClean="0"/>
              <a:t>Considerable associated excess morbidity, mortality, and costs*</a:t>
            </a:r>
          </a:p>
          <a:p>
            <a:endParaRPr lang="en-US" altLang="en-US" dirty="0"/>
          </a:p>
        </p:txBody>
      </p:sp>
      <p:pic>
        <p:nvPicPr>
          <p:cNvPr id="6758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301" y="0"/>
            <a:ext cx="9299788" cy="377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1"/>
          <p:cNvSpPr txBox="1">
            <a:spLocks noChangeArrowheads="1"/>
          </p:cNvSpPr>
          <p:nvPr/>
        </p:nvSpPr>
        <p:spPr bwMode="auto">
          <a:xfrm>
            <a:off x="13086741" y="3190239"/>
            <a:ext cx="3684693"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276" dirty="0">
                <a:solidFill>
                  <a:schemeClr val="tx2"/>
                </a:solidFill>
                <a:latin typeface="Arial" panose="020B0604020202020204" pitchFamily="34" charset="0"/>
              </a:rPr>
              <a:t>N </a:t>
            </a:r>
            <a:r>
              <a:rPr lang="en-CA" altLang="en-US" sz="2276" dirty="0" err="1">
                <a:solidFill>
                  <a:schemeClr val="tx2"/>
                </a:solidFill>
                <a:latin typeface="Arial" panose="020B0604020202020204" pitchFamily="34" charset="0"/>
              </a:rPr>
              <a:t>Engl</a:t>
            </a:r>
            <a:r>
              <a:rPr lang="en-CA" altLang="en-US" sz="2276" dirty="0">
                <a:solidFill>
                  <a:schemeClr val="tx2"/>
                </a:solidFill>
                <a:latin typeface="Arial" panose="020B0604020202020204" pitchFamily="34" charset="0"/>
              </a:rPr>
              <a:t> J Med 370;17</a:t>
            </a:r>
          </a:p>
        </p:txBody>
      </p:sp>
      <p:sp>
        <p:nvSpPr>
          <p:cNvPr id="6" name="TextBox 3"/>
          <p:cNvSpPr txBox="1">
            <a:spLocks noChangeArrowheads="1"/>
          </p:cNvSpPr>
          <p:nvPr/>
        </p:nvSpPr>
        <p:spPr bwMode="auto">
          <a:xfrm>
            <a:off x="11133147" y="9053621"/>
            <a:ext cx="6610773"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276" dirty="0">
                <a:solidFill>
                  <a:schemeClr val="tx2"/>
                </a:solidFill>
                <a:latin typeface="Arial" panose="020B0604020202020204" pitchFamily="34" charset="0"/>
              </a:rPr>
              <a:t>*AJRCCM Published on 13-May-2014</a:t>
            </a:r>
          </a:p>
        </p:txBody>
      </p:sp>
      <p:pic>
        <p:nvPicPr>
          <p:cNvPr id="7" name="image2.png"/>
          <p:cNvPicPr/>
          <p:nvPr/>
        </p:nvPicPr>
        <p:blipFill>
          <a:blip r:embed="rId4">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75296205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863969" y="729912"/>
            <a:ext cx="15129489" cy="1040384"/>
          </a:xfrm>
        </p:spPr>
        <p:txBody>
          <a:bodyPr>
            <a:noAutofit/>
          </a:bodyPr>
          <a:lstStyle/>
          <a:p>
            <a:pPr algn="ctr">
              <a:spcBef>
                <a:spcPts val="1707"/>
              </a:spcBef>
            </a:pPr>
            <a:r>
              <a:rPr lang="en-US" sz="4000" cap="none" dirty="0">
                <a:solidFill>
                  <a:srgbClr val="0000FF"/>
                </a:solidFill>
                <a:latin typeface="Avenir Next Condensed"/>
                <a:cs typeface="Arial" charset="0"/>
              </a:rPr>
              <a:t>Oral Ghrelin Agonist MK-677 (</a:t>
            </a:r>
            <a:r>
              <a:rPr lang="en-US" sz="4000" cap="none" dirty="0" err="1">
                <a:solidFill>
                  <a:srgbClr val="0000FF"/>
                </a:solidFill>
                <a:latin typeface="Avenir Next Condensed"/>
                <a:cs typeface="Arial" charset="0"/>
              </a:rPr>
              <a:t>Ibutamoren</a:t>
            </a:r>
            <a:r>
              <a:rPr lang="en-US" sz="4000" cap="none" dirty="0">
                <a:solidFill>
                  <a:srgbClr val="0000FF"/>
                </a:solidFill>
                <a:latin typeface="Avenir Next Condensed"/>
                <a:cs typeface="Arial" charset="0"/>
              </a:rPr>
              <a:t>) Improves SPPB Gait Speed in Older Adults Post Hip Fracture</a:t>
            </a:r>
            <a:endParaRPr lang="en-US" sz="4000" cap="none" dirty="0">
              <a:solidFill>
                <a:srgbClr val="0000FF"/>
              </a:solidFill>
              <a:latin typeface="Avenir Next Condensed"/>
              <a:cs typeface="Helvetica Neue Light"/>
            </a:endParaRPr>
          </a:p>
        </p:txBody>
      </p:sp>
      <p:pic>
        <p:nvPicPr>
          <p:cNvPr id="105" name="Picture 104"/>
          <p:cNvPicPr>
            <a:picLocks noChangeAspect="1"/>
          </p:cNvPicPr>
          <p:nvPr/>
        </p:nvPicPr>
        <p:blipFill>
          <a:blip r:embed="rId3"/>
          <a:stretch>
            <a:fillRect/>
          </a:stretch>
        </p:blipFill>
        <p:spPr>
          <a:xfrm>
            <a:off x="3612709" y="2059093"/>
            <a:ext cx="10920804" cy="5454791"/>
          </a:xfrm>
          <a:prstGeom prst="rect">
            <a:avLst/>
          </a:prstGeom>
        </p:spPr>
      </p:pic>
      <p:sp>
        <p:nvSpPr>
          <p:cNvPr id="106" name="TextBox 105"/>
          <p:cNvSpPr txBox="1"/>
          <p:nvPr/>
        </p:nvSpPr>
        <p:spPr>
          <a:xfrm>
            <a:off x="2511509" y="7655868"/>
            <a:ext cx="3286730" cy="617733"/>
          </a:xfrm>
          <a:prstGeom prst="rect">
            <a:avLst/>
          </a:prstGeom>
          <a:noFill/>
        </p:spPr>
        <p:txBody>
          <a:bodyPr wrap="square" rtlCol="0">
            <a:spAutoFit/>
          </a:bodyPr>
          <a:lstStyle/>
          <a:p>
            <a:r>
              <a:rPr lang="en-US" sz="1707" dirty="0"/>
              <a:t>SPPB:  Short Physical Performance Battery</a:t>
            </a:r>
          </a:p>
        </p:txBody>
      </p:sp>
      <p:sp>
        <p:nvSpPr>
          <p:cNvPr id="107" name="Text Box 327"/>
          <p:cNvSpPr txBox="1">
            <a:spLocks noChangeArrowheads="1"/>
          </p:cNvSpPr>
          <p:nvPr/>
        </p:nvSpPr>
        <p:spPr bwMode="auto">
          <a:xfrm>
            <a:off x="10277670" y="8091478"/>
            <a:ext cx="4064000" cy="398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fontAlgn="base">
              <a:spcBef>
                <a:spcPct val="50000"/>
              </a:spcBef>
              <a:spcAft>
                <a:spcPct val="0"/>
              </a:spcAft>
              <a:defRPr sz="1400" i="1">
                <a:solidFill>
                  <a:srgbClr val="FFDF79"/>
                </a:solidFill>
                <a:latin typeface="Arial" charset="0"/>
                <a:cs typeface="Times New Roman" pitchFamily="18"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fontAlgn="base">
              <a:spcBef>
                <a:spcPct val="0"/>
              </a:spcBef>
              <a:spcAft>
                <a:spcPct val="0"/>
              </a:spcAft>
              <a:defRPr>
                <a:latin typeface="Arial" charset="0"/>
              </a:defRPr>
            </a:lvl6pPr>
            <a:lvl7pPr marL="2971800" indent="-228600" fontAlgn="base">
              <a:spcBef>
                <a:spcPct val="0"/>
              </a:spcBef>
              <a:spcAft>
                <a:spcPct val="0"/>
              </a:spcAft>
              <a:defRPr>
                <a:latin typeface="Arial" charset="0"/>
              </a:defRPr>
            </a:lvl7pPr>
            <a:lvl8pPr marL="3429000" indent="-228600" fontAlgn="base">
              <a:spcBef>
                <a:spcPct val="0"/>
              </a:spcBef>
              <a:spcAft>
                <a:spcPct val="0"/>
              </a:spcAft>
              <a:defRPr>
                <a:latin typeface="Arial" charset="0"/>
              </a:defRPr>
            </a:lvl8pPr>
            <a:lvl9pPr marL="3886200" indent="-228600" fontAlgn="base">
              <a:spcBef>
                <a:spcPct val="0"/>
              </a:spcBef>
              <a:spcAft>
                <a:spcPct val="0"/>
              </a:spcAft>
              <a:defRPr>
                <a:latin typeface="Arial" charset="0"/>
              </a:defRPr>
            </a:lvl9pPr>
          </a:lstStyle>
          <a:p>
            <a:pPr algn="r"/>
            <a:r>
              <a:rPr lang="en-AU" sz="1991" i="0" dirty="0" err="1">
                <a:solidFill>
                  <a:srgbClr val="000000"/>
                </a:solidFill>
                <a:latin typeface="+mn-lt"/>
                <a:ea typeface="MS PGothic" pitchFamily="34" charset="-128"/>
                <a:cs typeface="Helvetica Neue"/>
              </a:rPr>
              <a:t>Adunsky</a:t>
            </a:r>
            <a:r>
              <a:rPr lang="en-AU" sz="1991" i="0" dirty="0">
                <a:solidFill>
                  <a:srgbClr val="000000"/>
                </a:solidFill>
                <a:latin typeface="+mn-lt"/>
                <a:ea typeface="MS PGothic" pitchFamily="34" charset="-128"/>
                <a:cs typeface="Helvetica Neue"/>
              </a:rPr>
              <a:t> 2011</a:t>
            </a:r>
          </a:p>
        </p:txBody>
      </p:sp>
      <p:pic>
        <p:nvPicPr>
          <p:cNvPr id="7" name="image2.png"/>
          <p:cNvPicPr/>
          <p:nvPr/>
        </p:nvPicPr>
        <p:blipFill>
          <a:blip r:embed="rId4">
            <a:extLst/>
          </a:blip>
          <a:stretch>
            <a:fillRect/>
          </a:stretch>
        </p:blipFill>
        <p:spPr>
          <a:xfrm>
            <a:off x="353767" y="189287"/>
            <a:ext cx="1829909" cy="661807"/>
          </a:xfrm>
          <a:prstGeom prst="rect">
            <a:avLst/>
          </a:prstGeom>
          <a:ln w="12700">
            <a:miter lim="400000"/>
          </a:ln>
        </p:spPr>
      </p:pic>
    </p:spTree>
    <p:extLst>
      <p:ext uri="{BB962C8B-B14F-4D97-AF65-F5344CB8AC3E}">
        <p14:creationId xmlns:p14="http://schemas.microsoft.com/office/powerpoint/2010/main" val="55060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bwMode="auto">
          <a:xfrm>
            <a:off x="2371038" y="3695918"/>
            <a:ext cx="3276106" cy="2232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130048" tIns="65024" rIns="130048" bIns="65024" numCol="1" anchor="t" anchorCtr="0" compatLnSpc="1">
            <a:prstTxWarp prst="textNoShape">
              <a:avLst/>
            </a:prstTxWarp>
            <a:spAutoFit/>
          </a:bodyPr>
          <a:lstStyle/>
          <a:p>
            <a:pPr defTabSz="1300460" rtl="0" fontAlgn="base">
              <a:spcBef>
                <a:spcPct val="0"/>
              </a:spcBef>
              <a:spcAft>
                <a:spcPct val="0"/>
              </a:spcAft>
            </a:pPr>
            <a:r>
              <a:rPr lang="en-US" altLang="en-US" sz="3413" dirty="0">
                <a:solidFill>
                  <a:srgbClr val="FFFFFF"/>
                </a:solidFill>
                <a:latin typeface="Calibri" pitchFamily="34" charset="0"/>
                <a:ea typeface="Times New Roman" pitchFamily="18" charset="0"/>
                <a:cs typeface="Times New Roman" pitchFamily="18" charset="0"/>
              </a:rPr>
              <a:t>120</a:t>
            </a:r>
          </a:p>
          <a:p>
            <a:pPr defTabSz="1300460" rtl="0" fontAlgn="base">
              <a:spcBef>
                <a:spcPct val="0"/>
              </a:spcBef>
              <a:spcAft>
                <a:spcPct val="0"/>
              </a:spcAft>
            </a:pPr>
            <a:r>
              <a:rPr lang="en-US" altLang="en-US" sz="3413" dirty="0">
                <a:solidFill>
                  <a:srgbClr val="FFFFFF"/>
                </a:solidFill>
                <a:latin typeface="Calibri" pitchFamily="34" charset="0"/>
                <a:ea typeface="Times New Roman" pitchFamily="18" charset="0"/>
                <a:cs typeface="Times New Roman" pitchFamily="18" charset="0"/>
              </a:rPr>
              <a:t>ICU patients</a:t>
            </a:r>
          </a:p>
          <a:p>
            <a:pPr defTabSz="1300460" rtl="0" fontAlgn="base">
              <a:spcBef>
                <a:spcPct val="0"/>
              </a:spcBef>
              <a:spcAft>
                <a:spcPct val="0"/>
              </a:spcAft>
            </a:pPr>
            <a:r>
              <a:rPr lang="en-US" altLang="en-US" sz="3413" dirty="0">
                <a:solidFill>
                  <a:srgbClr val="FFFFFF"/>
                </a:solidFill>
                <a:latin typeface="Calibri" pitchFamily="34" charset="0"/>
                <a:cs typeface="Times New Roman" pitchFamily="18" charset="0"/>
              </a:rPr>
              <a:t>With EFI</a:t>
            </a:r>
          </a:p>
          <a:p>
            <a:pPr defTabSz="1300460" rtl="0" fontAlgn="base">
              <a:spcBef>
                <a:spcPct val="0"/>
              </a:spcBef>
              <a:spcAft>
                <a:spcPct val="0"/>
              </a:spcAft>
            </a:pPr>
            <a:r>
              <a:rPr lang="en-US" altLang="en-US" sz="3413" dirty="0">
                <a:solidFill>
                  <a:srgbClr val="FFFFFF"/>
                </a:solidFill>
                <a:latin typeface="Calibri" pitchFamily="34" charset="0"/>
                <a:cs typeface="Times New Roman" pitchFamily="18" charset="0"/>
              </a:rPr>
              <a:t>(GRV&gt;500 ml)</a:t>
            </a:r>
            <a:endParaRPr lang="en-US" altLang="en-US" sz="5120" dirty="0">
              <a:solidFill>
                <a:srgbClr val="FFFFFF"/>
              </a:solidFill>
              <a:latin typeface="Arial" pitchFamily="34" charset="0"/>
              <a:cs typeface="Arial" pitchFamily="34" charset="0"/>
            </a:endParaRPr>
          </a:p>
        </p:txBody>
      </p:sp>
      <p:sp>
        <p:nvSpPr>
          <p:cNvPr id="5" name="TextBox 4"/>
          <p:cNvSpPr>
            <a:spLocks/>
          </p:cNvSpPr>
          <p:nvPr/>
        </p:nvSpPr>
        <p:spPr bwMode="auto">
          <a:xfrm>
            <a:off x="6313435" y="4165817"/>
            <a:ext cx="1332582" cy="1292606"/>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130048" tIns="65024" rIns="130048" bIns="65024" numCol="1" anchor="t" anchorCtr="0" compatLnSpc="1">
            <a:prstTxWarp prst="textNoShape">
              <a:avLst/>
            </a:prstTxWarp>
            <a:spAutoFit/>
          </a:bodyPr>
          <a:lstStyle/>
          <a:p>
            <a:pPr defTabSz="1300460" rtl="0" fontAlgn="base">
              <a:spcBef>
                <a:spcPct val="0"/>
              </a:spcBef>
              <a:spcAft>
                <a:spcPct val="0"/>
              </a:spcAft>
            </a:pPr>
            <a:r>
              <a:rPr lang="en-US" altLang="en-US" sz="5120" b="1" dirty="0">
                <a:solidFill>
                  <a:schemeClr val="bg1"/>
                </a:solidFill>
                <a:latin typeface="Calibri" pitchFamily="34" charset="0"/>
                <a:ea typeface="Times New Roman" pitchFamily="18" charset="0"/>
                <a:cs typeface="Times New Roman" pitchFamily="18" charset="0"/>
              </a:rPr>
              <a:t>R</a:t>
            </a:r>
            <a:endParaRPr lang="en-US" altLang="en-US" sz="6827" b="1" dirty="0">
              <a:solidFill>
                <a:schemeClr val="bg1"/>
              </a:solidFill>
              <a:latin typeface="Arial" pitchFamily="34" charset="0"/>
              <a:cs typeface="Arial" pitchFamily="34" charset="0"/>
            </a:endParaRPr>
          </a:p>
        </p:txBody>
      </p:sp>
      <p:sp>
        <p:nvSpPr>
          <p:cNvPr id="6" name="TextBox 5"/>
          <p:cNvSpPr txBox="1">
            <a:spLocks/>
          </p:cNvSpPr>
          <p:nvPr/>
        </p:nvSpPr>
        <p:spPr bwMode="auto">
          <a:xfrm>
            <a:off x="8159309" y="3568692"/>
            <a:ext cx="2968695" cy="144437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0048" tIns="65024" rIns="130048" bIns="65024" numCol="1" anchor="t" anchorCtr="0" compatLnSpc="1">
            <a:prstTxWarp prst="textNoShape">
              <a:avLst/>
            </a:prstTxWarp>
            <a:spAutoFit/>
          </a:bodyPr>
          <a:lstStyle/>
          <a:p>
            <a:pPr lvl="0" algn="ctr" fontAlgn="base">
              <a:spcBef>
                <a:spcPct val="0"/>
              </a:spcBef>
              <a:spcAft>
                <a:spcPct val="0"/>
              </a:spcAft>
            </a:pPr>
            <a:r>
              <a:rPr lang="en-US" sz="2844" dirty="0" err="1">
                <a:solidFill>
                  <a:schemeClr val="bg1"/>
                </a:solidFill>
              </a:rPr>
              <a:t>ulimorelin</a:t>
            </a:r>
            <a:r>
              <a:rPr lang="en-US" sz="2844" dirty="0"/>
              <a:t> 600 µg/kg IV infusion Q8H for 5 days </a:t>
            </a:r>
            <a:endParaRPr lang="en-US" altLang="en-US" sz="4551" dirty="0">
              <a:solidFill>
                <a:schemeClr val="bg1"/>
              </a:solidFill>
              <a:latin typeface="Arial" pitchFamily="34" charset="0"/>
              <a:cs typeface="Arial" pitchFamily="34" charset="0"/>
            </a:endParaRPr>
          </a:p>
        </p:txBody>
      </p:sp>
      <p:sp>
        <p:nvSpPr>
          <p:cNvPr id="7" name="TextBox 6"/>
          <p:cNvSpPr txBox="1">
            <a:spLocks/>
          </p:cNvSpPr>
          <p:nvPr/>
        </p:nvSpPr>
        <p:spPr bwMode="auto">
          <a:xfrm>
            <a:off x="8159308" y="5309686"/>
            <a:ext cx="2968697" cy="144437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130048" tIns="65024" rIns="130048" bIns="65024" numCol="1" anchor="t" anchorCtr="0" compatLnSpc="1">
            <a:prstTxWarp prst="textNoShape">
              <a:avLst/>
            </a:prstTxWarp>
            <a:spAutoFit/>
          </a:bodyPr>
          <a:lstStyle/>
          <a:p>
            <a:pPr algn="ctr" fontAlgn="base">
              <a:spcBef>
                <a:spcPct val="0"/>
              </a:spcBef>
              <a:spcAft>
                <a:spcPct val="0"/>
              </a:spcAft>
            </a:pPr>
            <a:r>
              <a:rPr lang="en-US" sz="2844" dirty="0"/>
              <a:t>metoclopramide 10mg Q8H for 5 days</a:t>
            </a:r>
            <a:endParaRPr lang="en-US" altLang="en-US" sz="2844" dirty="0">
              <a:solidFill>
                <a:schemeClr val="bg1"/>
              </a:solidFill>
              <a:latin typeface="Arial" pitchFamily="34" charset="0"/>
              <a:cs typeface="Arial" pitchFamily="34" charset="0"/>
            </a:endParaRPr>
          </a:p>
        </p:txBody>
      </p:sp>
      <p:sp>
        <p:nvSpPr>
          <p:cNvPr id="8" name="Right Brace 7"/>
          <p:cNvSpPr>
            <a:spLocks/>
          </p:cNvSpPr>
          <p:nvPr/>
        </p:nvSpPr>
        <p:spPr>
          <a:xfrm>
            <a:off x="11230049" y="4051979"/>
            <a:ext cx="410012" cy="194620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endParaRPr lang="en-CA" sz="5120"/>
          </a:p>
        </p:txBody>
      </p:sp>
      <p:sp>
        <p:nvSpPr>
          <p:cNvPr id="9" name="TextBox 8"/>
          <p:cNvSpPr txBox="1">
            <a:spLocks/>
          </p:cNvSpPr>
          <p:nvPr/>
        </p:nvSpPr>
        <p:spPr bwMode="auto">
          <a:xfrm>
            <a:off x="11767257" y="3396813"/>
            <a:ext cx="3277164" cy="363278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130048" tIns="65024" rIns="130048" bIns="65024" numCol="1" anchor="t" anchorCtr="0" compatLnSpc="1">
            <a:prstTxWarp prst="textNoShape">
              <a:avLst/>
            </a:prstTxWarp>
            <a:spAutoFit/>
          </a:bodyPr>
          <a:lstStyle/>
          <a:p>
            <a:pPr defTabSz="1300460" rtl="0" eaLnBrk="0" fontAlgn="base" hangingPunct="0">
              <a:spcBef>
                <a:spcPct val="0"/>
              </a:spcBef>
              <a:spcAft>
                <a:spcPct val="0"/>
              </a:spcAft>
            </a:pPr>
            <a:r>
              <a:rPr lang="en-US" altLang="en-US" sz="2844" b="1" i="1" dirty="0">
                <a:solidFill>
                  <a:srgbClr val="000000"/>
                </a:solidFill>
                <a:latin typeface="Calibri" pitchFamily="34" charset="0"/>
                <a:ea typeface="Times New Roman" pitchFamily="18" charset="0"/>
                <a:cs typeface="Times New Roman" pitchFamily="18" charset="0"/>
              </a:rPr>
              <a:t>OUTCOMES</a:t>
            </a:r>
          </a:p>
          <a:p>
            <a:pPr marL="241579" indent="-241579">
              <a:buFont typeface="Arial"/>
              <a:buChar char="•"/>
            </a:pPr>
            <a:r>
              <a:rPr lang="en-US" sz="2844" dirty="0">
                <a:solidFill>
                  <a:schemeClr val="tx1"/>
                </a:solidFill>
                <a:latin typeface="Gill Sans MT" charset="0"/>
                <a:ea typeface="ＭＳ Ｐゴシック" charset="0"/>
              </a:rPr>
              <a:t>Protein received through enteral nutrition as a percentage of the patient’s target daily protein</a:t>
            </a:r>
          </a:p>
        </p:txBody>
      </p:sp>
      <p:cxnSp>
        <p:nvCxnSpPr>
          <p:cNvPr id="10" name="Straight Arrow Connector 9"/>
          <p:cNvCxnSpPr>
            <a:cxnSpLocks/>
          </p:cNvCxnSpPr>
          <p:nvPr/>
        </p:nvCxnSpPr>
        <p:spPr>
          <a:xfrm flipV="1">
            <a:off x="7646017" y="4237117"/>
            <a:ext cx="410012" cy="6366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a:cxnSpLocks/>
          </p:cNvCxnSpPr>
          <p:nvPr/>
        </p:nvCxnSpPr>
        <p:spPr>
          <a:xfrm>
            <a:off x="7646017" y="4873809"/>
            <a:ext cx="410012" cy="6791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Connector 11"/>
          <p:cNvCxnSpPr>
            <a:cxnSpLocks/>
            <a:stCxn id="4" idx="3"/>
            <a:endCxn id="5" idx="2"/>
          </p:cNvCxnSpPr>
          <p:nvPr/>
        </p:nvCxnSpPr>
        <p:spPr>
          <a:xfrm>
            <a:off x="5647144" y="4811993"/>
            <a:ext cx="666291" cy="127"/>
          </a:xfrm>
          <a:prstGeom prst="line">
            <a:avLst/>
          </a:prstGeom>
          <a:ln>
            <a:tailEnd type="triangle"/>
          </a:ln>
        </p:spPr>
        <p:style>
          <a:lnRef idx="3">
            <a:schemeClr val="dk1"/>
          </a:lnRef>
          <a:fillRef idx="0">
            <a:schemeClr val="dk1"/>
          </a:fillRef>
          <a:effectRef idx="2">
            <a:schemeClr val="dk1"/>
          </a:effectRef>
          <a:fontRef idx="minor">
            <a:schemeClr val="tx1"/>
          </a:fontRef>
        </p:style>
      </p:cxnSp>
      <p:sp>
        <p:nvSpPr>
          <p:cNvPr id="13" name="Rectangle 10"/>
          <p:cNvSpPr>
            <a:spLocks noChangeArrowheads="1"/>
          </p:cNvSpPr>
          <p:nvPr/>
        </p:nvSpPr>
        <p:spPr bwMode="auto">
          <a:xfrm>
            <a:off x="2167731" y="62485"/>
            <a:ext cx="262701" cy="52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048" tIns="65024" rIns="130048" bIns="65024" numCol="1" anchor="ctr" anchorCtr="0" compatLnSpc="1">
            <a:prstTxWarp prst="textNoShape">
              <a:avLst/>
            </a:prstTxWarp>
            <a:spAutoFit/>
          </a:bodyPr>
          <a:lstStyle/>
          <a:p>
            <a:pPr algn="l" defTabSz="1300460" rtl="0" fontAlgn="base">
              <a:spcBef>
                <a:spcPct val="0"/>
              </a:spcBef>
              <a:spcAft>
                <a:spcPct val="0"/>
              </a:spcAft>
            </a:pPr>
            <a:endParaRPr lang="en-US" altLang="en-US" sz="2560">
              <a:solidFill>
                <a:schemeClr val="tx1"/>
              </a:solidFill>
              <a:latin typeface="Arial" pitchFamily="34" charset="0"/>
              <a:cs typeface="Arial" pitchFamily="34" charset="0"/>
            </a:endParaRPr>
          </a:p>
        </p:txBody>
      </p:sp>
      <p:sp>
        <p:nvSpPr>
          <p:cNvPr id="14" name="Rectangle 15"/>
          <p:cNvSpPr>
            <a:spLocks noChangeArrowheads="1"/>
          </p:cNvSpPr>
          <p:nvPr/>
        </p:nvSpPr>
        <p:spPr bwMode="auto">
          <a:xfrm>
            <a:off x="2167731" y="387605"/>
            <a:ext cx="262701" cy="52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048" tIns="65024" rIns="130048" bIns="65024" numCol="1" anchor="ctr" anchorCtr="0" compatLnSpc="1">
            <a:prstTxWarp prst="textNoShape">
              <a:avLst/>
            </a:prstTxWarp>
            <a:spAutoFit/>
          </a:bodyPr>
          <a:lstStyle/>
          <a:p>
            <a:pPr algn="l" defTabSz="1300460" rtl="0" fontAlgn="base">
              <a:spcBef>
                <a:spcPct val="0"/>
              </a:spcBef>
              <a:spcAft>
                <a:spcPct val="0"/>
              </a:spcAft>
            </a:pPr>
            <a:endParaRPr lang="en-US" altLang="en-US" sz="2560">
              <a:solidFill>
                <a:schemeClr val="tx1"/>
              </a:solidFill>
              <a:latin typeface="Arial" pitchFamily="34" charset="0"/>
              <a:cs typeface="Arial" pitchFamily="34" charset="0"/>
            </a:endParaRPr>
          </a:p>
        </p:txBody>
      </p:sp>
      <p:sp>
        <p:nvSpPr>
          <p:cNvPr id="3" name="TextBox 2"/>
          <p:cNvSpPr txBox="1"/>
          <p:nvPr/>
        </p:nvSpPr>
        <p:spPr>
          <a:xfrm>
            <a:off x="1438507" y="731555"/>
            <a:ext cx="15243717" cy="2542234"/>
          </a:xfrm>
          <a:prstGeom prst="rect">
            <a:avLst/>
          </a:prstGeom>
          <a:noFill/>
        </p:spPr>
        <p:txBody>
          <a:bodyPr wrap="square" rtlCol="0">
            <a:spAutoFit/>
          </a:bodyPr>
          <a:lstStyle/>
          <a:p>
            <a:pPr algn="ctr"/>
            <a:r>
              <a:rPr lang="en-US" dirty="0">
                <a:solidFill>
                  <a:srgbClr val="0000FF"/>
                </a:solidFill>
                <a:latin typeface="Avenir Next Condensed"/>
              </a:rPr>
              <a:t>Phase 2, Multicenter, Randomized, Double-Blind, Comparator-Controlled Study of the </a:t>
            </a:r>
            <a:r>
              <a:rPr lang="en-US" dirty="0" smtClean="0">
                <a:solidFill>
                  <a:srgbClr val="0000FF"/>
                </a:solidFill>
                <a:latin typeface="Avenir Next Condensed"/>
              </a:rPr>
              <a:t>Intravenous </a:t>
            </a:r>
            <a:r>
              <a:rPr lang="en-US" dirty="0" err="1">
                <a:solidFill>
                  <a:srgbClr val="0000FF"/>
                </a:solidFill>
                <a:latin typeface="Avenir Next Condensed"/>
              </a:rPr>
              <a:t>Ulimorelin</a:t>
            </a:r>
            <a:r>
              <a:rPr lang="en-US" dirty="0">
                <a:solidFill>
                  <a:srgbClr val="0000FF"/>
                </a:solidFill>
                <a:latin typeface="Avenir Next Condensed"/>
              </a:rPr>
              <a:t> (LP101) in Patients with Enteral Feeding Intolerance (EFI): The PROMOTE Study</a:t>
            </a:r>
          </a:p>
          <a:p>
            <a:pPr algn="ctr"/>
            <a:endParaRPr lang="en-CA" sz="5120" dirty="0"/>
          </a:p>
        </p:txBody>
      </p:sp>
      <p:pic>
        <p:nvPicPr>
          <p:cNvPr id="15" name="image2.png"/>
          <p:cNvPicPr/>
          <p:nvPr/>
        </p:nvPicPr>
        <p:blipFill>
          <a:blip r:embed="rId2">
            <a:extLst/>
          </a:blip>
          <a:stretch>
            <a:fillRect/>
          </a:stretch>
        </p:blipFill>
        <p:spPr>
          <a:xfrm>
            <a:off x="0" y="144682"/>
            <a:ext cx="1829909" cy="661807"/>
          </a:xfrm>
          <a:prstGeom prst="rect">
            <a:avLst/>
          </a:prstGeom>
          <a:ln w="12700">
            <a:miter lim="400000"/>
          </a:ln>
        </p:spPr>
      </p:pic>
    </p:spTree>
    <p:extLst>
      <p:ext uri="{BB962C8B-B14F-4D97-AF65-F5344CB8AC3E}">
        <p14:creationId xmlns:p14="http://schemas.microsoft.com/office/powerpoint/2010/main" val="32828292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p:nvPr/>
        </p:nvSpPr>
        <p:spPr>
          <a:xfrm>
            <a:off x="5104486" y="2470971"/>
            <a:ext cx="2590884" cy="791660"/>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78" name="Shape 978"/>
          <p:cNvSpPr/>
          <p:nvPr/>
        </p:nvSpPr>
        <p:spPr>
          <a:xfrm>
            <a:off x="5320393" y="4750689"/>
            <a:ext cx="2159071" cy="719694"/>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79" name="Shape 979"/>
          <p:cNvSpPr/>
          <p:nvPr/>
        </p:nvSpPr>
        <p:spPr>
          <a:xfrm>
            <a:off x="5320393" y="5830223"/>
            <a:ext cx="2159071" cy="721811"/>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0" name="Shape 980"/>
          <p:cNvSpPr/>
          <p:nvPr/>
        </p:nvSpPr>
        <p:spPr>
          <a:xfrm>
            <a:off x="5320393" y="6911874"/>
            <a:ext cx="2159071" cy="719694"/>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1" name="Shape 981"/>
          <p:cNvSpPr/>
          <p:nvPr/>
        </p:nvSpPr>
        <p:spPr>
          <a:xfrm>
            <a:off x="5320393" y="7991407"/>
            <a:ext cx="2159071" cy="495320"/>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2" name="Shape 982"/>
          <p:cNvSpPr/>
          <p:nvPr/>
        </p:nvSpPr>
        <p:spPr>
          <a:xfrm>
            <a:off x="9047956" y="2470971"/>
            <a:ext cx="3959860" cy="791549"/>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3" name="Shape 983"/>
          <p:cNvSpPr/>
          <p:nvPr/>
        </p:nvSpPr>
        <p:spPr>
          <a:xfrm>
            <a:off x="5157403" y="2513305"/>
            <a:ext cx="2485045"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b="1">
                <a:latin typeface="Calibri"/>
                <a:ea typeface="Calibri"/>
                <a:cs typeface="Calibri"/>
                <a:sym typeface="Calibri"/>
              </a:rPr>
              <a:t>Baseline Status</a:t>
            </a:r>
            <a:endParaRPr sz="2400">
              <a:latin typeface="Gill Sans Light"/>
              <a:ea typeface="Gill Sans Light"/>
              <a:cs typeface="Gill Sans Light"/>
              <a:sym typeface="Gill Sans Light"/>
            </a:endParaRPr>
          </a:p>
          <a:p>
            <a:pPr algn="l" defTabSz="914446">
              <a:defRPr sz="1800">
                <a:solidFill>
                  <a:srgbClr val="000000"/>
                </a:solidFill>
              </a:defRPr>
            </a:pPr>
            <a:r>
              <a:rPr sz="1333">
                <a:latin typeface="Calibri"/>
                <a:ea typeface="Calibri"/>
                <a:cs typeface="Calibri"/>
                <a:sym typeface="Calibri"/>
              </a:rPr>
              <a:t>Including Physiology, Function, Disability, and Quality of Life</a:t>
            </a:r>
          </a:p>
        </p:txBody>
      </p:sp>
      <p:sp>
        <p:nvSpPr>
          <p:cNvPr id="984" name="Shape 984"/>
          <p:cNvSpPr/>
          <p:nvPr/>
        </p:nvSpPr>
        <p:spPr>
          <a:xfrm>
            <a:off x="5932126" y="3586487"/>
            <a:ext cx="935602" cy="863632"/>
          </a:xfrm>
          <a:prstGeom prst="diamond">
            <a:avLst/>
          </a:pr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5" name="Shape 985"/>
          <p:cNvSpPr/>
          <p:nvPr/>
        </p:nvSpPr>
        <p:spPr>
          <a:xfrm>
            <a:off x="5991395" y="3743126"/>
            <a:ext cx="817065"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914446">
              <a:defRPr sz="1800">
                <a:solidFill>
                  <a:srgbClr val="000000"/>
                </a:solidFill>
              </a:defRPr>
            </a:pPr>
            <a:r>
              <a:rPr sz="1333">
                <a:latin typeface="Calibri"/>
                <a:ea typeface="Calibri"/>
                <a:cs typeface="Calibri"/>
                <a:sym typeface="Calibri"/>
              </a:rPr>
              <a:t>Acute </a:t>
            </a:r>
            <a:endParaRPr sz="2400">
              <a:latin typeface="Gill Sans Light"/>
              <a:ea typeface="Gill Sans Light"/>
              <a:cs typeface="Gill Sans Light"/>
              <a:sym typeface="Gill Sans Light"/>
            </a:endParaRPr>
          </a:p>
          <a:p>
            <a:pPr defTabSz="914446">
              <a:defRPr sz="1800">
                <a:solidFill>
                  <a:srgbClr val="000000"/>
                </a:solidFill>
              </a:defRPr>
            </a:pPr>
            <a:r>
              <a:rPr sz="1333">
                <a:latin typeface="Calibri"/>
                <a:ea typeface="Calibri"/>
                <a:cs typeface="Calibri"/>
                <a:sym typeface="Calibri"/>
              </a:rPr>
              <a:t>Illness</a:t>
            </a:r>
          </a:p>
        </p:txBody>
      </p:sp>
      <p:sp>
        <p:nvSpPr>
          <p:cNvPr id="986" name="Shape 986"/>
          <p:cNvSpPr/>
          <p:nvPr/>
        </p:nvSpPr>
        <p:spPr>
          <a:xfrm>
            <a:off x="9047956" y="4750689"/>
            <a:ext cx="3959860" cy="852930"/>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7" name="Shape 987"/>
          <p:cNvSpPr/>
          <p:nvPr/>
        </p:nvSpPr>
        <p:spPr>
          <a:xfrm>
            <a:off x="9047956" y="5830223"/>
            <a:ext cx="3959860" cy="914307"/>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8" name="Shape 988"/>
          <p:cNvSpPr/>
          <p:nvPr/>
        </p:nvSpPr>
        <p:spPr>
          <a:xfrm>
            <a:off x="9047956" y="6911875"/>
            <a:ext cx="3959860" cy="719594"/>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9" name="Shape 989"/>
          <p:cNvSpPr/>
          <p:nvPr/>
        </p:nvSpPr>
        <p:spPr>
          <a:xfrm>
            <a:off x="9047956" y="7991407"/>
            <a:ext cx="3959860" cy="630703"/>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0" name="Shape 990"/>
          <p:cNvSpPr/>
          <p:nvPr/>
        </p:nvSpPr>
        <p:spPr>
          <a:xfrm>
            <a:off x="6347006" y="3309197"/>
            <a:ext cx="107959" cy="251896"/>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1" name="Shape 991"/>
          <p:cNvSpPr/>
          <p:nvPr/>
        </p:nvSpPr>
        <p:spPr>
          <a:xfrm>
            <a:off x="6347006" y="4483982"/>
            <a:ext cx="107959" cy="251897"/>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2" name="Shape 992"/>
          <p:cNvSpPr/>
          <p:nvPr/>
        </p:nvSpPr>
        <p:spPr>
          <a:xfrm>
            <a:off x="6347006" y="7705648"/>
            <a:ext cx="107959" cy="251897"/>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3" name="Shape 993"/>
          <p:cNvSpPr/>
          <p:nvPr/>
        </p:nvSpPr>
        <p:spPr>
          <a:xfrm>
            <a:off x="6347006" y="6617647"/>
            <a:ext cx="107959" cy="251897"/>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4" name="Shape 994"/>
          <p:cNvSpPr/>
          <p:nvPr/>
        </p:nvSpPr>
        <p:spPr>
          <a:xfrm>
            <a:off x="6347006" y="5540232"/>
            <a:ext cx="107959" cy="251896"/>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5" name="Shape 995"/>
          <p:cNvSpPr/>
          <p:nvPr/>
        </p:nvSpPr>
        <p:spPr>
          <a:xfrm>
            <a:off x="9092405" y="2623375"/>
            <a:ext cx="3896908"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Should be Assessed with Tools that Parallel those to be used after Acute Illness</a:t>
            </a:r>
          </a:p>
        </p:txBody>
      </p:sp>
      <p:sp>
        <p:nvSpPr>
          <p:cNvPr id="996" name="Shape 996"/>
          <p:cNvSpPr/>
          <p:nvPr/>
        </p:nvSpPr>
        <p:spPr>
          <a:xfrm>
            <a:off x="5343675" y="4854412"/>
            <a:ext cx="2087104"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Pathology and Impairment during illness</a:t>
            </a:r>
          </a:p>
        </p:txBody>
      </p:sp>
      <p:sp>
        <p:nvSpPr>
          <p:cNvPr id="997" name="Shape 997"/>
          <p:cNvSpPr/>
          <p:nvPr/>
        </p:nvSpPr>
        <p:spPr>
          <a:xfrm>
            <a:off x="5356375" y="7032527"/>
            <a:ext cx="2087104" cy="32822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Participation Restriction</a:t>
            </a:r>
          </a:p>
        </p:txBody>
      </p:sp>
      <p:sp>
        <p:nvSpPr>
          <p:cNvPr id="998" name="Shape 998"/>
          <p:cNvSpPr/>
          <p:nvPr/>
        </p:nvSpPr>
        <p:spPr>
          <a:xfrm>
            <a:off x="5356375" y="8099360"/>
            <a:ext cx="2087104" cy="32822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Quality of LIfe</a:t>
            </a:r>
          </a:p>
        </p:txBody>
      </p:sp>
      <p:sp>
        <p:nvSpPr>
          <p:cNvPr id="999" name="Shape 999"/>
          <p:cNvSpPr/>
          <p:nvPr/>
        </p:nvSpPr>
        <p:spPr>
          <a:xfrm>
            <a:off x="5356375" y="5942412"/>
            <a:ext cx="2087104"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Activity Limitations Following Illness</a:t>
            </a:r>
          </a:p>
        </p:txBody>
      </p:sp>
      <p:sp>
        <p:nvSpPr>
          <p:cNvPr id="1000" name="Shape 1000"/>
          <p:cNvSpPr/>
          <p:nvPr/>
        </p:nvSpPr>
        <p:spPr>
          <a:xfrm>
            <a:off x="9079705" y="4864993"/>
            <a:ext cx="3928660"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Assessment of structure and Function </a:t>
            </a:r>
            <a:r>
              <a:rPr sz="1333" b="1">
                <a:latin typeface="Calibri"/>
                <a:ea typeface="Calibri"/>
                <a:cs typeface="Calibri"/>
                <a:sym typeface="Calibri"/>
              </a:rPr>
              <a:t>in ICU</a:t>
            </a:r>
            <a:r>
              <a:rPr sz="1333">
                <a:latin typeface="Calibri"/>
                <a:ea typeface="Calibri"/>
                <a:cs typeface="Calibri"/>
                <a:sym typeface="Calibri"/>
              </a:rPr>
              <a:t>:</a:t>
            </a:r>
            <a:endParaRPr sz="2400">
              <a:latin typeface="Gill Sans Light"/>
              <a:ea typeface="Gill Sans Light"/>
              <a:cs typeface="Gill Sans Light"/>
              <a:sym typeface="Gill Sans Light"/>
            </a:endParaRPr>
          </a:p>
          <a:p>
            <a:pPr algn="l" defTabSz="914446">
              <a:defRPr sz="1800">
                <a:solidFill>
                  <a:srgbClr val="000000"/>
                </a:solidFill>
              </a:defRPr>
            </a:pPr>
            <a:r>
              <a:rPr sz="1333">
                <a:latin typeface="Calibri"/>
                <a:ea typeface="Calibri"/>
                <a:cs typeface="Calibri"/>
                <a:sym typeface="Calibri"/>
              </a:rPr>
              <a:t>e.g. Protein balance, muscle mass, biopsy, nerve conduction studies, etc.</a:t>
            </a:r>
          </a:p>
        </p:txBody>
      </p:sp>
      <p:sp>
        <p:nvSpPr>
          <p:cNvPr id="1001" name="Shape 1001"/>
          <p:cNvSpPr/>
          <p:nvPr/>
        </p:nvSpPr>
        <p:spPr>
          <a:xfrm>
            <a:off x="9092405" y="5942411"/>
            <a:ext cx="3896908"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 Activities in a </a:t>
            </a:r>
            <a:r>
              <a:rPr sz="1333" b="1">
                <a:latin typeface="Calibri"/>
                <a:ea typeface="Calibri"/>
                <a:cs typeface="Calibri"/>
                <a:sym typeface="Calibri"/>
              </a:rPr>
              <a:t>Standardized Research </a:t>
            </a:r>
            <a:r>
              <a:rPr sz="1333">
                <a:latin typeface="Calibri"/>
                <a:ea typeface="Calibri"/>
                <a:cs typeface="Calibri"/>
                <a:sym typeface="Calibri"/>
              </a:rPr>
              <a:t>Environment (Prior to hospital discharge) </a:t>
            </a:r>
            <a:endParaRPr sz="2400">
              <a:latin typeface="Gill Sans Light"/>
              <a:ea typeface="Gill Sans Light"/>
              <a:cs typeface="Gill Sans Light"/>
              <a:sym typeface="Gill Sans Light"/>
            </a:endParaRPr>
          </a:p>
          <a:p>
            <a:pPr algn="l" defTabSz="914446">
              <a:defRPr sz="1800">
                <a:solidFill>
                  <a:srgbClr val="000000"/>
                </a:solidFill>
              </a:defRPr>
            </a:pPr>
            <a:r>
              <a:rPr sz="1333">
                <a:latin typeface="Calibri"/>
                <a:ea typeface="Calibri"/>
                <a:cs typeface="Calibri"/>
                <a:sym typeface="Calibri"/>
              </a:rPr>
              <a:t>e.g. 6 MWD, TUG, grip strength, etc.</a:t>
            </a:r>
          </a:p>
        </p:txBody>
      </p:sp>
      <p:sp>
        <p:nvSpPr>
          <p:cNvPr id="1002" name="Shape 1002"/>
          <p:cNvSpPr/>
          <p:nvPr/>
        </p:nvSpPr>
        <p:spPr>
          <a:xfrm>
            <a:off x="9079705" y="6924575"/>
            <a:ext cx="3896908"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 Participation in </a:t>
            </a:r>
            <a:r>
              <a:rPr sz="1333" b="1">
                <a:latin typeface="Calibri"/>
                <a:ea typeface="Calibri"/>
                <a:cs typeface="Calibri"/>
                <a:sym typeface="Calibri"/>
              </a:rPr>
              <a:t>Usual Environment </a:t>
            </a:r>
            <a:r>
              <a:rPr sz="1333">
                <a:latin typeface="Calibri"/>
                <a:ea typeface="Calibri"/>
                <a:cs typeface="Calibri"/>
                <a:sym typeface="Calibri"/>
              </a:rPr>
              <a:t>(following hospital discharge) e.g.  SF-36 Physical Function domain, IADL, ADL, etc.</a:t>
            </a:r>
          </a:p>
        </p:txBody>
      </p:sp>
      <p:sp>
        <p:nvSpPr>
          <p:cNvPr id="1003" name="Shape 1003"/>
          <p:cNvSpPr/>
          <p:nvPr/>
        </p:nvSpPr>
        <p:spPr>
          <a:xfrm>
            <a:off x="9047956" y="8099361"/>
            <a:ext cx="4208067"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 Holistic QOL in </a:t>
            </a:r>
            <a:r>
              <a:rPr sz="1333" b="1">
                <a:latin typeface="Calibri"/>
                <a:ea typeface="Calibri"/>
                <a:cs typeface="Calibri"/>
                <a:sym typeface="Calibri"/>
              </a:rPr>
              <a:t>Usual Environment (6-12 months later) : </a:t>
            </a:r>
            <a:r>
              <a:rPr sz="1333">
                <a:latin typeface="Calibri"/>
                <a:ea typeface="Calibri"/>
                <a:cs typeface="Calibri"/>
                <a:sym typeface="Calibri"/>
              </a:rPr>
              <a:t>e.g. EQ-5D, SF-36, etc.</a:t>
            </a:r>
          </a:p>
        </p:txBody>
      </p:sp>
      <p:grpSp>
        <p:nvGrpSpPr>
          <p:cNvPr id="1006" name="Group 1006"/>
          <p:cNvGrpSpPr/>
          <p:nvPr/>
        </p:nvGrpSpPr>
        <p:grpSpPr>
          <a:xfrm>
            <a:off x="3895829" y="2626759"/>
            <a:ext cx="1397653" cy="6097642"/>
            <a:chOff x="-1" y="0"/>
            <a:chExt cx="1048206" cy="4573090"/>
          </a:xfrm>
        </p:grpSpPr>
        <p:sp>
          <p:nvSpPr>
            <p:cNvPr id="1004" name="Shape 1004"/>
            <p:cNvSpPr/>
            <p:nvPr/>
          </p:nvSpPr>
          <p:spPr>
            <a:xfrm>
              <a:off x="-2" y="125409"/>
              <a:ext cx="1048208" cy="4447682"/>
            </a:xfrm>
            <a:custGeom>
              <a:avLst/>
              <a:gdLst/>
              <a:ahLst/>
              <a:cxnLst>
                <a:cxn ang="0">
                  <a:pos x="wd2" y="hd2"/>
                </a:cxn>
                <a:cxn ang="5400000">
                  <a:pos x="wd2" y="hd2"/>
                </a:cxn>
                <a:cxn ang="10800000">
                  <a:pos x="wd2" y="hd2"/>
                </a:cxn>
                <a:cxn ang="16200000">
                  <a:pos x="wd2" y="hd2"/>
                </a:cxn>
              </a:cxnLst>
              <a:rect l="0" t="0" r="r" b="b"/>
              <a:pathLst>
                <a:path w="21600" h="21600" extrusionOk="0">
                  <a:moveTo>
                    <a:pt x="0" y="19064"/>
                  </a:moveTo>
                  <a:lnTo>
                    <a:pt x="5400" y="19064"/>
                  </a:lnTo>
                  <a:lnTo>
                    <a:pt x="5400" y="0"/>
                  </a:lnTo>
                  <a:lnTo>
                    <a:pt x="16200" y="0"/>
                  </a:lnTo>
                  <a:lnTo>
                    <a:pt x="16200" y="19064"/>
                  </a:lnTo>
                  <a:lnTo>
                    <a:pt x="21600" y="19064"/>
                  </a:lnTo>
                  <a:lnTo>
                    <a:pt x="10800" y="21600"/>
                  </a:lnTo>
                  <a:close/>
                </a:path>
              </a:pathLst>
            </a:custGeom>
            <a:gradFill flip="none" rotWithShape="1">
              <a:gsLst>
                <a:gs pos="0">
                  <a:srgbClr val="CEE1F2"/>
                </a:gs>
                <a:gs pos="16999">
                  <a:srgbClr val="B5D2EC"/>
                </a:gs>
                <a:gs pos="25999">
                  <a:srgbClr val="B5D2EC"/>
                </a:gs>
                <a:gs pos="100000">
                  <a:srgbClr val="F7FAFD"/>
                </a:gs>
              </a:gsLst>
              <a:path path="circle">
                <a:fillToRect l="62278" t="119636" r="37721" b="-19636"/>
              </a:path>
            </a:gradFill>
            <a:ln w="12700" cap="flat">
              <a:solidFill>
                <a:srgbClr val="41719C"/>
              </a:solidFill>
              <a:prstDash val="solid"/>
              <a:round/>
            </a:ln>
            <a:effectLst/>
          </p:spPr>
          <p:txBody>
            <a:bodyPr wrap="square" lIns="0" tIns="0" rIns="0" bIns="0" numCol="1" anchor="ctr">
              <a:noAutofit/>
            </a:bodyPr>
            <a:lstStyle/>
            <a:p>
              <a:pPr defTabSz="914446">
                <a:defRPr sz="1800">
                  <a:solidFill>
                    <a:srgbClr val="FFFFFF"/>
                  </a:solidFill>
                  <a:latin typeface="Calibri"/>
                  <a:ea typeface="Calibri"/>
                  <a:cs typeface="Calibri"/>
                  <a:sym typeface="Calibri"/>
                </a:defRPr>
              </a:pPr>
              <a:endParaRPr sz="2400"/>
            </a:p>
          </p:txBody>
        </p:sp>
        <p:pic>
          <p:nvPicPr>
            <p:cNvPr id="1005" name="image61.png"/>
            <p:cNvPicPr/>
            <p:nvPr/>
          </p:nvPicPr>
          <p:blipFill>
            <a:blip r:embed="rId3">
              <a:extLst/>
            </a:blip>
            <a:stretch>
              <a:fillRect/>
            </a:stretch>
          </p:blipFill>
          <p:spPr>
            <a:xfrm>
              <a:off x="120268" y="-1"/>
              <a:ext cx="786389" cy="4492757"/>
            </a:xfrm>
            <a:prstGeom prst="rect">
              <a:avLst/>
            </a:prstGeom>
            <a:ln w="12700" cap="flat">
              <a:noFill/>
              <a:miter lim="400000"/>
            </a:ln>
            <a:effectLst/>
          </p:spPr>
        </p:pic>
      </p:grpSp>
      <p:grpSp>
        <p:nvGrpSpPr>
          <p:cNvPr id="1009" name="Group 1009"/>
          <p:cNvGrpSpPr/>
          <p:nvPr/>
        </p:nvGrpSpPr>
        <p:grpSpPr>
          <a:xfrm>
            <a:off x="7506372" y="3668611"/>
            <a:ext cx="3793194" cy="522847"/>
            <a:chOff x="-2" y="-1"/>
            <a:chExt cx="2844807" cy="392122"/>
          </a:xfrm>
        </p:grpSpPr>
        <p:sp>
          <p:nvSpPr>
            <p:cNvPr id="1007" name="Shape 1007"/>
            <p:cNvSpPr/>
            <p:nvPr/>
          </p:nvSpPr>
          <p:spPr>
            <a:xfrm rot="10800000">
              <a:off x="-2" y="-1"/>
              <a:ext cx="2555881" cy="392122"/>
            </a:xfrm>
            <a:prstGeom prst="rightArrow">
              <a:avLst>
                <a:gd name="adj1" fmla="val 50000"/>
                <a:gd name="adj2" fmla="val 50033"/>
              </a:avLst>
            </a:prstGeom>
            <a:solidFill>
              <a:srgbClr val="5B9BD5"/>
            </a:solidFill>
            <a:ln w="12700" cap="flat">
              <a:solidFill>
                <a:srgbClr val="41719C"/>
              </a:solidFill>
              <a:prstDash val="solid"/>
              <a:round/>
            </a:ln>
            <a:effectLst/>
          </p:spPr>
          <p:txBody>
            <a:bodyPr wrap="square" lIns="0" tIns="0" rIns="0" bIns="0" numCol="1" anchor="ctr">
              <a:noAutofit/>
            </a:bodyPr>
            <a:lstStyle/>
            <a:p>
              <a:pPr defTabSz="914446">
                <a:defRPr sz="1800">
                  <a:solidFill>
                    <a:srgbClr val="FFFFFF"/>
                  </a:solidFill>
                  <a:latin typeface="Calibri"/>
                  <a:ea typeface="Calibri"/>
                  <a:cs typeface="Calibri"/>
                  <a:sym typeface="Calibri"/>
                </a:defRPr>
              </a:pPr>
              <a:endParaRPr sz="2400"/>
            </a:p>
          </p:txBody>
        </p:sp>
        <p:sp>
          <p:nvSpPr>
            <p:cNvPr id="1008" name="Shape 1008"/>
            <p:cNvSpPr/>
            <p:nvPr/>
          </p:nvSpPr>
          <p:spPr>
            <a:xfrm>
              <a:off x="707181" y="11532"/>
              <a:ext cx="2137624" cy="36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lvl1pPr algn="l" defTabSz="685800">
                <a:defRPr sz="1800">
                  <a:solidFill>
                    <a:srgbClr val="FFFFFF"/>
                  </a:solidFill>
                  <a:latin typeface="Calibri"/>
                  <a:ea typeface="Calibri"/>
                  <a:cs typeface="Calibri"/>
                  <a:sym typeface="Calibri"/>
                </a:defRPr>
              </a:lvl1pPr>
            </a:lstStyle>
            <a:p>
              <a:pPr lvl="0">
                <a:defRPr>
                  <a:solidFill>
                    <a:srgbClr val="000000"/>
                  </a:solidFill>
                </a:defRPr>
              </a:pPr>
              <a:r>
                <a:rPr sz="2400"/>
                <a:t>Interventions</a:t>
              </a:r>
            </a:p>
          </p:txBody>
        </p:sp>
      </p:grpSp>
      <p:sp>
        <p:nvSpPr>
          <p:cNvPr id="1010" name="Shape 1010"/>
          <p:cNvSpPr/>
          <p:nvPr/>
        </p:nvSpPr>
        <p:spPr>
          <a:xfrm>
            <a:off x="2489774" y="279635"/>
            <a:ext cx="12462314" cy="13419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Evaluation Framework </a:t>
            </a:r>
            <a:r>
              <a:rPr sz="4400" spc="-52" dirty="0" smtClean="0">
                <a:solidFill>
                  <a:srgbClr val="0000FF"/>
                </a:solidFill>
              </a:rPr>
              <a:t>for Intervention</a:t>
            </a:r>
            <a:r>
              <a:rPr lang="en-CA" sz="4400" spc="-52" dirty="0" smtClean="0">
                <a:solidFill>
                  <a:srgbClr val="0000FF"/>
                </a:solidFill>
              </a:rPr>
              <a:t>al</a:t>
            </a:r>
            <a:r>
              <a:rPr sz="4400" spc="-52" dirty="0" smtClean="0">
                <a:solidFill>
                  <a:srgbClr val="0000FF"/>
                </a:solidFill>
              </a:rPr>
              <a:t> Studies</a:t>
            </a:r>
            <a:r>
              <a:rPr lang="en-CA" sz="4400" spc="-52" dirty="0" smtClean="0">
                <a:solidFill>
                  <a:srgbClr val="0000FF"/>
                </a:solidFill>
              </a:rPr>
              <a:t> Designed to Aid in the Recovery of ICU Patients</a:t>
            </a:r>
            <a:endParaRPr sz="4400" spc="-52" dirty="0">
              <a:solidFill>
                <a:srgbClr val="0000FF"/>
              </a:solidFill>
            </a:endParaRPr>
          </a:p>
        </p:txBody>
      </p:sp>
      <p:sp>
        <p:nvSpPr>
          <p:cNvPr id="1011" name="Shape 1011"/>
          <p:cNvSpPr/>
          <p:nvPr/>
        </p:nvSpPr>
        <p:spPr>
          <a:xfrm>
            <a:off x="12985696" y="9008185"/>
            <a:ext cx="2965504" cy="352980"/>
          </a:xfrm>
          <a:prstGeom prst="rect">
            <a:avLst/>
          </a:prstGeom>
          <a:ln w="12700">
            <a:miter lim="400000"/>
          </a:ln>
          <a:extLst>
            <a:ext uri="{C572A759-6A51-4108-AA02-DFA0A04FC94B}">
              <ma14:wrappingTextBoxFlag xmlns="" xmlns:ma14="http://schemas.microsoft.com/office/mac/drawingml/2011/main" val="1"/>
            </a:ext>
          </a:extLst>
        </p:spPr>
        <p:txBody>
          <a:bodyPr wrap="square" lIns="60959" tIns="60959" rIns="60959" bIns="60959">
            <a:spAutoFit/>
          </a:bodyPr>
          <a:lstStyle/>
          <a:p>
            <a:pPr algn="l" defTabSz="609630">
              <a:lnSpc>
                <a:spcPct val="80000"/>
              </a:lnSpc>
              <a:defRPr sz="1800">
                <a:solidFill>
                  <a:srgbClr val="000000"/>
                </a:solidFill>
              </a:defRPr>
            </a:pPr>
            <a:r>
              <a:rPr sz="1867" dirty="0" smtClean="0">
                <a:latin typeface="Avenir Light"/>
                <a:ea typeface="Avenir Light"/>
                <a:cs typeface="Avenir Light"/>
                <a:sym typeface="Avenir Light"/>
              </a:rPr>
              <a:t>Heyland</a:t>
            </a:r>
            <a:r>
              <a:rPr lang="en-CA" sz="1867" dirty="0" smtClean="0">
                <a:latin typeface="Avenir Light"/>
                <a:ea typeface="Avenir Light"/>
                <a:cs typeface="Avenir Light"/>
                <a:sym typeface="Avenir Light"/>
              </a:rPr>
              <a:t> </a:t>
            </a:r>
            <a:r>
              <a:rPr sz="1867" dirty="0" err="1" smtClean="0">
                <a:latin typeface="Avenir Light"/>
                <a:ea typeface="Avenir Light"/>
                <a:cs typeface="Avenir Light"/>
                <a:sym typeface="Avenir Light"/>
              </a:rPr>
              <a:t>Clin</a:t>
            </a:r>
            <a:r>
              <a:rPr sz="1867" dirty="0" smtClean="0">
                <a:latin typeface="Avenir Light"/>
                <a:ea typeface="Avenir Light"/>
                <a:cs typeface="Avenir Light"/>
                <a:sym typeface="Avenir Light"/>
              </a:rPr>
              <a:t> </a:t>
            </a:r>
            <a:r>
              <a:rPr sz="1867" dirty="0" err="1" smtClean="0">
                <a:latin typeface="Avenir Light"/>
                <a:ea typeface="Avenir Light"/>
                <a:cs typeface="Avenir Light"/>
                <a:sym typeface="Avenir Light"/>
              </a:rPr>
              <a:t>Nutr</a:t>
            </a:r>
            <a:r>
              <a:rPr lang="en-CA" sz="1867" dirty="0" smtClean="0">
                <a:latin typeface="Avenir Light"/>
                <a:ea typeface="Avenir Light"/>
                <a:cs typeface="Avenir Light"/>
                <a:sym typeface="Avenir Light"/>
              </a:rPr>
              <a:t> </a:t>
            </a:r>
            <a:r>
              <a:rPr sz="1867" dirty="0" smtClean="0">
                <a:latin typeface="Avenir Light"/>
                <a:ea typeface="Avenir Light"/>
                <a:cs typeface="Avenir Light"/>
                <a:sym typeface="Avenir Light"/>
              </a:rPr>
              <a:t>2015</a:t>
            </a:r>
            <a:endParaRPr sz="1867" dirty="0">
              <a:latin typeface="Avenir Light"/>
              <a:ea typeface="Avenir Light"/>
              <a:cs typeface="Avenir Light"/>
              <a:sym typeface="Avenir Light"/>
            </a:endParaRPr>
          </a:p>
        </p:txBody>
      </p:sp>
      <p:pic>
        <p:nvPicPr>
          <p:cNvPr id="37" name="image2.png"/>
          <p:cNvPicPr/>
          <p:nvPr/>
        </p:nvPicPr>
        <p:blipFill>
          <a:blip r:embed="rId4">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09"/>
                                        </p:tgtEl>
                                        <p:attrNameLst>
                                          <p:attrName>style.visibility</p:attrName>
                                        </p:attrNameLst>
                                      </p:cBhvr>
                                      <p:to>
                                        <p:strVal val="visible"/>
                                      </p:to>
                                    </p:set>
                                    <p:animEffect transition="in" filter="fade">
                                      <p:cBhvr>
                                        <p:cTn id="7" dur="500"/>
                                        <p:tgtEl>
                                          <p:spTgt spid="10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1006"/>
                                        </p:tgtEl>
                                        <p:attrNameLst>
                                          <p:attrName>style.visibility</p:attrName>
                                        </p:attrNameLst>
                                      </p:cBhvr>
                                      <p:to>
                                        <p:strVal val="visible"/>
                                      </p:to>
                                    </p:set>
                                    <p:anim calcmode="lin" valueType="num">
                                      <p:cBhvr>
                                        <p:cTn id="12" dur="1000" fill="hold"/>
                                        <p:tgtEl>
                                          <p:spTgt spid="1006"/>
                                        </p:tgtEl>
                                        <p:attrNameLst>
                                          <p:attrName>ppt_x</p:attrName>
                                        </p:attrNameLst>
                                      </p:cBhvr>
                                      <p:tavLst>
                                        <p:tav tm="0">
                                          <p:val>
                                            <p:strVal val="#ppt_x"/>
                                          </p:val>
                                        </p:tav>
                                        <p:tav tm="100000">
                                          <p:val>
                                            <p:strVal val="#ppt_x"/>
                                          </p:val>
                                        </p:tav>
                                      </p:tavLst>
                                    </p:anim>
                                    <p:anim calcmode="lin" valueType="num">
                                      <p:cBhvr>
                                        <p:cTn id="13" dur="1000" fill="hold"/>
                                        <p:tgtEl>
                                          <p:spTgt spid="10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 grpId="2" animBg="1" advAuto="0"/>
      <p:bldP spid="1009"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cap="none" dirty="0" smtClean="0">
                <a:solidFill>
                  <a:srgbClr val="0000FF"/>
                </a:solidFill>
                <a:latin typeface="Avenir Next Condensed"/>
              </a:rPr>
              <a:t>Liberal Protein, Exercise and anabolic agents!</a:t>
            </a:r>
            <a:endParaRPr lang="en-CA" sz="5400" cap="none" dirty="0">
              <a:solidFill>
                <a:srgbClr val="0000FF"/>
              </a:solidFill>
              <a:latin typeface="Avenir Next Condensed"/>
            </a:endParaRPr>
          </a:p>
        </p:txBody>
      </p:sp>
      <p:pic>
        <p:nvPicPr>
          <p:cNvPr id="4" name="image2.png"/>
          <p:cNvPicPr/>
          <p:nvPr/>
        </p:nvPicPr>
        <p:blipFill>
          <a:blip r:embed="rId2">
            <a:extLst/>
          </a:blip>
          <a:stretch>
            <a:fillRect/>
          </a:stretch>
        </p:blipFill>
        <p:spPr>
          <a:xfrm>
            <a:off x="131029" y="147436"/>
            <a:ext cx="1829909" cy="661807"/>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449" y="2798964"/>
            <a:ext cx="9481964" cy="5305569"/>
          </a:xfrm>
          <a:prstGeom prst="rect">
            <a:avLst/>
          </a:prstGeom>
        </p:spPr>
      </p:pic>
      <p:sp>
        <p:nvSpPr>
          <p:cNvPr id="6" name="TextBox 5"/>
          <p:cNvSpPr txBox="1"/>
          <p:nvPr/>
        </p:nvSpPr>
        <p:spPr>
          <a:xfrm>
            <a:off x="5542156" y="8308324"/>
            <a:ext cx="633389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Former ICU Survivors</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2044449483"/>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Shape 47"/>
          <p:cNvSpPr/>
          <p:nvPr/>
        </p:nvSpPr>
        <p:spPr>
          <a:xfrm>
            <a:off x="-251224" y="2327819"/>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400" spc="-67" dirty="0" smtClean="0">
                <a:solidFill>
                  <a:srgbClr val="0000FF"/>
                </a:solidFill>
              </a:rPr>
              <a:t>To Determine the Optimal Dose of Protein</a:t>
            </a:r>
            <a:endParaRPr sz="4400" spc="-67" dirty="0">
              <a:solidFill>
                <a:srgbClr val="0000FF"/>
              </a:solidFill>
            </a:endParaRPr>
          </a:p>
        </p:txBody>
      </p:sp>
      <p:sp>
        <p:nvSpPr>
          <p:cNvPr id="48" name="Shape 48"/>
          <p:cNvSpPr/>
          <p:nvPr/>
        </p:nvSpPr>
        <p:spPr>
          <a:xfrm>
            <a:off x="995183" y="4089431"/>
            <a:ext cx="16218118" cy="333766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smtClean="0">
                <a:latin typeface="Avenir Book"/>
                <a:ea typeface="Avenir Book"/>
                <a:cs typeface="Avenir Book"/>
                <a:sym typeface="Avenir Book"/>
              </a:rPr>
              <a:t>  </a:t>
            </a:r>
            <a:r>
              <a:rPr lang="en-CA" sz="3200" smtClean="0">
                <a:latin typeface="Avenir Book"/>
                <a:ea typeface="Avenir Book"/>
                <a:cs typeface="Avenir Book"/>
                <a:sym typeface="Avenir Book"/>
              </a:rPr>
              <a:t>More </a:t>
            </a:r>
            <a:r>
              <a:rPr lang="en-CA" sz="3200" dirty="0" smtClean="0">
                <a:latin typeface="Avenir Book"/>
                <a:ea typeface="Avenir Book"/>
                <a:cs typeface="Avenir Book"/>
                <a:sym typeface="Avenir Book"/>
              </a:rPr>
              <a:t>large, multicenter trials needed</a:t>
            </a:r>
          </a:p>
          <a:p>
            <a:pPr marL="457200" indent="-457200" algn="l" defTabSz="609630">
              <a:lnSpc>
                <a:spcPct val="130000"/>
              </a:lnSpc>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Focus on high nutritional risk patients (EFFORT)</a:t>
            </a:r>
            <a:endParaRPr sz="2400" dirty="0">
              <a:latin typeface="Gill Sans Light"/>
              <a:ea typeface="Gill Sans Light"/>
              <a:cs typeface="Gill Sans Light"/>
              <a:sym typeface="Gill Sans Light"/>
            </a:endParaRPr>
          </a:p>
          <a:p>
            <a:pPr algn="l" defTabSz="609630">
              <a:lnSpc>
                <a:spcPct val="130000"/>
              </a:lnSpc>
              <a:defRPr sz="1800">
                <a:solidFill>
                  <a:srgbClr val="000000"/>
                </a:solidFill>
              </a:defRPr>
            </a:pPr>
            <a:r>
              <a:rPr sz="3200" dirty="0">
                <a:latin typeface="Avenir Book"/>
                <a:ea typeface="Avenir Book"/>
                <a:cs typeface="Avenir Book"/>
                <a:sym typeface="Avenir Book"/>
              </a:rPr>
              <a:t>• </a:t>
            </a:r>
            <a:r>
              <a:rPr lang="en-CA" sz="3200" dirty="0" smtClean="0">
                <a:latin typeface="Avenir Book"/>
                <a:ea typeface="Avenir Book"/>
                <a:cs typeface="Avenir Book"/>
                <a:sym typeface="Avenir Book"/>
              </a:rPr>
              <a:t>  Consider more relevant patient reported-outcomes and functional assessments</a:t>
            </a:r>
          </a:p>
          <a:p>
            <a:pPr marL="457200" indent="-457200" algn="l" defTabSz="609630">
              <a:lnSpc>
                <a:spcPct val="130000"/>
              </a:lnSpc>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Combining with exercise or other pharmacological strategies that promote anabolism</a:t>
            </a:r>
          </a:p>
          <a:p>
            <a:pPr algn="l" defTabSz="609630">
              <a:lnSpc>
                <a:spcPct val="130000"/>
              </a:lnSpc>
              <a:defRPr sz="1800">
                <a:solidFill>
                  <a:srgbClr val="000000"/>
                </a:solidFill>
              </a:defRPr>
            </a:pPr>
            <a:r>
              <a:rPr lang="en-CA" sz="3200" dirty="0">
                <a:latin typeface="Avenir Book"/>
                <a:ea typeface="Avenir Book"/>
                <a:cs typeface="Avenir Book"/>
                <a:sym typeface="Avenir Book"/>
              </a:rPr>
              <a:t>	</a:t>
            </a:r>
            <a:r>
              <a:rPr lang="en-CA" sz="3200" dirty="0" smtClean="0">
                <a:latin typeface="Avenir Book"/>
                <a:ea typeface="Avenir Book"/>
                <a:cs typeface="Avenir Book"/>
                <a:sym typeface="Avenir Book"/>
              </a:rPr>
              <a:t> will increase treatment effect (NEXIS, PROMOTE)</a:t>
            </a:r>
          </a:p>
        </p:txBody>
      </p:sp>
      <p:sp>
        <p:nvSpPr>
          <p:cNvPr id="49" name="Shape 49"/>
          <p:cNvSpPr/>
          <p:nvPr/>
        </p:nvSpPr>
        <p:spPr>
          <a:xfrm>
            <a:off x="2182362" y="3334090"/>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174860345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347" y="1534494"/>
            <a:ext cx="6996008" cy="668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576389" y="2244231"/>
            <a:ext cx="1397565" cy="650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6827"/>
          </a:p>
        </p:txBody>
      </p:sp>
      <p:sp>
        <p:nvSpPr>
          <p:cNvPr id="15362" name="Titel 1"/>
          <p:cNvSpPr>
            <a:spLocks noGrp="1"/>
          </p:cNvSpPr>
          <p:nvPr>
            <p:ph type="title"/>
          </p:nvPr>
        </p:nvSpPr>
        <p:spPr>
          <a:xfrm>
            <a:off x="635620" y="116500"/>
            <a:ext cx="15678613" cy="1584960"/>
          </a:xfrm>
        </p:spPr>
        <p:txBody>
          <a:bodyPr>
            <a:noAutofit/>
          </a:bodyPr>
          <a:lstStyle/>
          <a:p>
            <a:pPr eaLnBrk="1" hangingPunct="1"/>
            <a:r>
              <a:rPr lang="nl-NL" sz="5400" cap="none" dirty="0">
                <a:solidFill>
                  <a:srgbClr val="0000FF"/>
                </a:solidFill>
                <a:latin typeface="Avenir Next Condensed"/>
                <a:ea typeface="ＭＳ Ｐゴシック"/>
                <a:cs typeface="Arial" charset="0"/>
              </a:rPr>
              <a:t>Critically ill Patient Lose Muscle Mass</a:t>
            </a:r>
          </a:p>
        </p:txBody>
      </p:sp>
      <p:pic>
        <p:nvPicPr>
          <p:cNvPr id="15364" name="Picture 2"/>
          <p:cNvPicPr>
            <a:picLocks noChangeAspect="1" noChangeArrowheads="1"/>
          </p:cNvPicPr>
          <p:nvPr/>
        </p:nvPicPr>
        <p:blipFill>
          <a:blip r:embed="rId3"/>
          <a:srcRect/>
          <a:stretch>
            <a:fillRect/>
          </a:stretch>
        </p:blipFill>
        <p:spPr bwMode="auto">
          <a:xfrm>
            <a:off x="785752" y="1534494"/>
            <a:ext cx="7116516" cy="6633351"/>
          </a:xfrm>
          <a:prstGeom prst="rect">
            <a:avLst/>
          </a:prstGeom>
          <a:noFill/>
          <a:ln w="9525">
            <a:noFill/>
            <a:miter lim="800000"/>
            <a:headEnd/>
            <a:tailEnd/>
          </a:ln>
        </p:spPr>
      </p:pic>
      <p:sp>
        <p:nvSpPr>
          <p:cNvPr id="15365" name="Tekstvak 7"/>
          <p:cNvSpPr txBox="1">
            <a:spLocks noChangeArrowheads="1"/>
          </p:cNvSpPr>
          <p:nvPr/>
        </p:nvSpPr>
        <p:spPr bwMode="auto">
          <a:xfrm>
            <a:off x="785753" y="8469867"/>
            <a:ext cx="7254242" cy="398699"/>
          </a:xfrm>
          <a:prstGeom prst="rect">
            <a:avLst/>
          </a:prstGeom>
          <a:noFill/>
          <a:ln w="9525">
            <a:noFill/>
            <a:miter lim="800000"/>
            <a:headEnd/>
            <a:tailEnd/>
          </a:ln>
        </p:spPr>
        <p:txBody>
          <a:bodyPr>
            <a:spAutoFit/>
          </a:bodyPr>
          <a:lstStyle/>
          <a:p>
            <a:pPr algn="r"/>
            <a:r>
              <a:rPr lang="en-GB" sz="1991" dirty="0"/>
              <a:t>Monk DN</a:t>
            </a:r>
            <a:r>
              <a:rPr lang="en-GB" sz="1991" i="1" dirty="0"/>
              <a:t>, et al.</a:t>
            </a:r>
            <a:r>
              <a:rPr lang="en-GB" sz="1991" dirty="0"/>
              <a:t> Annals of surgery 1996; 223:395-405.</a:t>
            </a:r>
            <a:endParaRPr lang="nl-NL" sz="1991" dirty="0"/>
          </a:p>
        </p:txBody>
      </p:sp>
      <p:sp>
        <p:nvSpPr>
          <p:cNvPr id="13" name="Afgeronde rechthoek 6"/>
          <p:cNvSpPr>
            <a:spLocks noChangeArrowheads="1"/>
          </p:cNvSpPr>
          <p:nvPr/>
        </p:nvSpPr>
        <p:spPr bwMode="auto">
          <a:xfrm>
            <a:off x="5889588" y="3419979"/>
            <a:ext cx="5051654" cy="2546629"/>
          </a:xfrm>
          <a:prstGeom prst="roundRect">
            <a:avLst>
              <a:gd name="adj" fmla="val 16667"/>
            </a:avLst>
          </a:prstGeom>
          <a:solidFill>
            <a:schemeClr val="accent1"/>
          </a:solidFill>
          <a:ln w="9525" algn="ctr">
            <a:solidFill>
              <a:schemeClr val="tx1"/>
            </a:solidFill>
            <a:round/>
            <a:headEnd/>
            <a:tailEnd/>
          </a:ln>
        </p:spPr>
        <p:txBody>
          <a:bodyPr/>
          <a:lstStyle/>
          <a:p>
            <a:pPr algn="ctr"/>
            <a:r>
              <a:rPr lang="nl-NL" altLang="en-US" sz="3982" b="1" dirty="0">
                <a:solidFill>
                  <a:schemeClr val="bg1"/>
                </a:solidFill>
              </a:rPr>
              <a:t>Loss of skeletal muscle protein = loss of function</a:t>
            </a:r>
          </a:p>
        </p:txBody>
      </p:sp>
      <p:sp>
        <p:nvSpPr>
          <p:cNvPr id="8" name="Tekstvak 7"/>
          <p:cNvSpPr txBox="1">
            <a:spLocks noChangeArrowheads="1"/>
          </p:cNvSpPr>
          <p:nvPr/>
        </p:nvSpPr>
        <p:spPr bwMode="auto">
          <a:xfrm>
            <a:off x="8070910" y="8469867"/>
            <a:ext cx="7254242" cy="398699"/>
          </a:xfrm>
          <a:prstGeom prst="rect">
            <a:avLst/>
          </a:prstGeom>
          <a:noFill/>
          <a:ln w="9525">
            <a:noFill/>
            <a:miter lim="800000"/>
            <a:headEnd/>
            <a:tailEnd/>
          </a:ln>
        </p:spPr>
        <p:txBody>
          <a:bodyPr>
            <a:spAutoFit/>
          </a:bodyPr>
          <a:lstStyle/>
          <a:p>
            <a:pPr algn="r"/>
            <a:r>
              <a:rPr lang="en-GB" sz="1991" dirty="0" err="1"/>
              <a:t>Puthecheary</a:t>
            </a:r>
            <a:r>
              <a:rPr lang="en-GB" sz="1991" dirty="0"/>
              <a:t>, JAMA, 2013</a:t>
            </a:r>
            <a:endParaRPr lang="nl-NL" sz="1991" dirty="0"/>
          </a:p>
        </p:txBody>
      </p:sp>
      <p:pic>
        <p:nvPicPr>
          <p:cNvPr id="9" name="image2.png"/>
          <p:cNvPicPr/>
          <p:nvPr/>
        </p:nvPicPr>
        <p:blipFill>
          <a:blip r:embed="rId4">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13283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852423" y="3467947"/>
            <a:ext cx="8892065" cy="1625600"/>
          </a:xfrm>
        </p:spPr>
        <p:txBody>
          <a:bodyPr>
            <a:noAutofit/>
          </a:bodyPr>
          <a:lstStyle/>
          <a:p>
            <a:r>
              <a:rPr lang="en-CA" altLang="en-US" sz="5400" dirty="0">
                <a:solidFill>
                  <a:srgbClr val="0000FF"/>
                </a:solidFill>
                <a:latin typeface="Avenir Next Condensed"/>
              </a:rPr>
              <a:t>Does increasing protein delivery impact </a:t>
            </a:r>
            <a:r>
              <a:rPr lang="en-CA" altLang="en-US" sz="5400" dirty="0" smtClean="0">
                <a:solidFill>
                  <a:srgbClr val="0000FF"/>
                </a:solidFill>
                <a:latin typeface="Avenir Next Condensed"/>
              </a:rPr>
              <a:t>outcomes?</a:t>
            </a:r>
            <a:endParaRPr lang="en-CA" altLang="en-US" sz="5400" dirty="0">
              <a:solidFill>
                <a:srgbClr val="0000FF"/>
              </a:solidFill>
              <a:latin typeface="Avenir Next Condensed"/>
            </a:endParaRP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prstClr val="black"/>
              <a:schemeClr val="tx2">
                <a:tint val="45000"/>
                <a:satMod val="400000"/>
              </a:schemeClr>
            </a:duotone>
          </a:blip>
          <a:stretch>
            <a:fillRect/>
          </a:stretch>
        </p:blipFill>
        <p:spPr>
          <a:xfrm>
            <a:off x="2492852" y="3576320"/>
            <a:ext cx="2652761" cy="5695632"/>
          </a:xfrm>
          <a:prstGeom prst="rect">
            <a:avLst/>
          </a:prstGeom>
        </p:spPr>
      </p:pic>
    </p:spTree>
    <p:extLst>
      <p:ext uri="{BB962C8B-B14F-4D97-AF65-F5344CB8AC3E}">
        <p14:creationId xmlns:p14="http://schemas.microsoft.com/office/powerpoint/2010/main" val="250830769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1696432" y="9144033"/>
            <a:ext cx="5601213" cy="442557"/>
          </a:xfrm>
          <a:prstGeom prst="rect">
            <a:avLst/>
          </a:prstGeom>
          <a:noFill/>
          <a:ln w="9525">
            <a:noFill/>
            <a:miter lim="800000"/>
            <a:headEnd/>
            <a:tailEnd/>
          </a:ln>
          <a:effectLst/>
        </p:spPr>
        <p:txBody>
          <a:bodyPr wrap="none">
            <a:spAutoFit/>
          </a:bodyPr>
          <a:lstStyle/>
          <a:p>
            <a:pPr eaLnBrk="1" hangingPunct="1"/>
            <a:r>
              <a:rPr lang="en-GB" sz="2276" b="1" dirty="0">
                <a:solidFill>
                  <a:schemeClr val="accent1"/>
                </a:solidFill>
              </a:rPr>
              <a:t>Olav </a:t>
            </a:r>
            <a:r>
              <a:rPr lang="en-GB" sz="2276" b="1" dirty="0" err="1">
                <a:solidFill>
                  <a:schemeClr val="accent1"/>
                </a:solidFill>
              </a:rPr>
              <a:t>Rooyakers</a:t>
            </a:r>
            <a:r>
              <a:rPr lang="en-GB" sz="2276" b="1" dirty="0">
                <a:solidFill>
                  <a:schemeClr val="accent1"/>
                </a:solidFill>
              </a:rPr>
              <a:t> CC. icu-metabolism.se</a:t>
            </a:r>
          </a:p>
        </p:txBody>
      </p:sp>
      <p:graphicFrame>
        <p:nvGraphicFramePr>
          <p:cNvPr id="7" name="Chart 6"/>
          <p:cNvGraphicFramePr>
            <a:graphicFrameLocks noChangeAspect="1"/>
          </p:cNvGraphicFramePr>
          <p:nvPr>
            <p:extLst/>
          </p:nvPr>
        </p:nvGraphicFramePr>
        <p:xfrm>
          <a:off x="2320625" y="2623751"/>
          <a:ext cx="6522721" cy="4643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noChangeAspect="1"/>
          </p:cNvGraphicFramePr>
          <p:nvPr>
            <p:extLst/>
          </p:nvPr>
        </p:nvGraphicFramePr>
        <p:xfrm>
          <a:off x="8637867" y="2623751"/>
          <a:ext cx="6522721" cy="464312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12234" y="853492"/>
            <a:ext cx="17440507" cy="1754326"/>
          </a:xfrm>
          <a:prstGeom prst="rect">
            <a:avLst/>
          </a:prstGeom>
          <a:noFill/>
        </p:spPr>
        <p:txBody>
          <a:bodyPr wrap="square" rtlCol="0">
            <a:spAutoFit/>
          </a:bodyPr>
          <a:lstStyle/>
          <a:p>
            <a:pPr algn="ctr"/>
            <a:r>
              <a:rPr lang="en-CA" sz="5400" dirty="0">
                <a:solidFill>
                  <a:srgbClr val="0000FF"/>
                </a:solidFill>
                <a:latin typeface="Avenir Next Condensed"/>
              </a:rPr>
              <a:t>What happens to exogenously administered </a:t>
            </a:r>
            <a:endParaRPr lang="en-CA" sz="5400" dirty="0" smtClean="0">
              <a:solidFill>
                <a:srgbClr val="0000FF"/>
              </a:solidFill>
              <a:latin typeface="Avenir Next Condensed"/>
            </a:endParaRPr>
          </a:p>
          <a:p>
            <a:pPr algn="ctr"/>
            <a:r>
              <a:rPr lang="en-CA" sz="5400" dirty="0" smtClean="0">
                <a:solidFill>
                  <a:srgbClr val="0000FF"/>
                </a:solidFill>
                <a:latin typeface="Avenir Next Condensed"/>
              </a:rPr>
              <a:t>amino </a:t>
            </a:r>
            <a:r>
              <a:rPr lang="en-CA" sz="5400" dirty="0">
                <a:solidFill>
                  <a:srgbClr val="0000FF"/>
                </a:solidFill>
                <a:latin typeface="Avenir Next Condensed"/>
              </a:rPr>
              <a:t>acid?</a:t>
            </a:r>
          </a:p>
        </p:txBody>
      </p:sp>
      <p:pic>
        <p:nvPicPr>
          <p:cNvPr id="9" name="image2.png"/>
          <p:cNvPicPr/>
          <p:nvPr/>
        </p:nvPicPr>
        <p:blipFill>
          <a:blip r:embed="rId4">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48842957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853492"/>
            <a:ext cx="14995052" cy="792653"/>
          </a:xfrm>
          <a:prstGeom prst="rect">
            <a:avLst/>
          </a:prstGeom>
          <a:noFill/>
        </p:spPr>
        <p:txBody>
          <a:bodyPr wrap="square" rtlCol="0">
            <a:spAutoFit/>
          </a:bodyPr>
          <a:lstStyle/>
          <a:p>
            <a:pPr algn="ctr"/>
            <a:r>
              <a:rPr lang="en-CA" sz="4551" dirty="0">
                <a:solidFill>
                  <a:srgbClr val="0000FF"/>
                </a:solidFill>
                <a:latin typeface="Avenir Next Condensed"/>
              </a:rPr>
              <a:t>Effect on Nitrogen Balance?</a:t>
            </a:r>
          </a:p>
        </p:txBody>
      </p:sp>
      <p:pic>
        <p:nvPicPr>
          <p:cNvPr id="3" name="Picture 2"/>
          <p:cNvPicPr>
            <a:picLocks noChangeAspect="1"/>
          </p:cNvPicPr>
          <p:nvPr/>
        </p:nvPicPr>
        <p:blipFill>
          <a:blip r:embed="rId2"/>
          <a:stretch>
            <a:fillRect/>
          </a:stretch>
        </p:blipFill>
        <p:spPr>
          <a:xfrm>
            <a:off x="4717964" y="1921817"/>
            <a:ext cx="8035201" cy="6673351"/>
          </a:xfrm>
          <a:prstGeom prst="rect">
            <a:avLst/>
          </a:prstGeom>
        </p:spPr>
      </p:pic>
      <p:sp>
        <p:nvSpPr>
          <p:cNvPr id="4" name="TextBox 3"/>
          <p:cNvSpPr txBox="1"/>
          <p:nvPr/>
        </p:nvSpPr>
        <p:spPr>
          <a:xfrm>
            <a:off x="7721355" y="8788040"/>
            <a:ext cx="9487777" cy="559256"/>
          </a:xfrm>
          <a:prstGeom prst="rect">
            <a:avLst/>
          </a:prstGeom>
          <a:noFill/>
        </p:spPr>
        <p:txBody>
          <a:bodyPr wrap="square" rtlCol="0">
            <a:spAutoFit/>
          </a:bodyPr>
          <a:lstStyle/>
          <a:p>
            <a:pPr algn="r"/>
            <a:r>
              <a:rPr lang="en-CA" sz="3034" dirty="0"/>
              <a:t>Dickerson J Trauma Acute Care </a:t>
            </a:r>
            <a:r>
              <a:rPr lang="en-CA" sz="3034" dirty="0" err="1"/>
              <a:t>Surg</a:t>
            </a:r>
            <a:r>
              <a:rPr lang="en-CA" sz="3034" dirty="0"/>
              <a:t> 2012</a:t>
            </a:r>
          </a:p>
        </p:txBody>
      </p:sp>
      <p:sp>
        <p:nvSpPr>
          <p:cNvPr id="5" name="TextBox 4"/>
          <p:cNvSpPr txBox="1"/>
          <p:nvPr/>
        </p:nvSpPr>
        <p:spPr>
          <a:xfrm>
            <a:off x="632784" y="2104760"/>
            <a:ext cx="3664246" cy="3170099"/>
          </a:xfrm>
          <a:prstGeom prst="rect">
            <a:avLst/>
          </a:prstGeom>
          <a:noFill/>
        </p:spPr>
        <p:txBody>
          <a:bodyPr wrap="square" rtlCol="0">
            <a:spAutoFit/>
          </a:bodyPr>
          <a:lstStyle/>
          <a:p>
            <a:r>
              <a:rPr lang="en-CA" sz="4000" dirty="0"/>
              <a:t>249 trauma patients receiving nutrition support</a:t>
            </a:r>
          </a:p>
        </p:txBody>
      </p:sp>
      <p:pic>
        <p:nvPicPr>
          <p:cNvPr id="6"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51343064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4.xml><?xml version="1.0" encoding="utf-8"?>
<a:theme xmlns:a="http://schemas.openxmlformats.org/drawingml/2006/main" name="1_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8584</TotalTime>
  <Words>2173</Words>
  <Application>Microsoft Office PowerPoint</Application>
  <PresentationFormat>Custom</PresentationFormat>
  <Paragraphs>359</Paragraphs>
  <Slides>54</Slides>
  <Notes>20</Notes>
  <HiddenSlides>0</HiddenSlides>
  <MMClips>0</MMClips>
  <ScaleCrop>false</ScaleCrop>
  <HeadingPairs>
    <vt:vector size="8" baseType="variant">
      <vt:variant>
        <vt:lpstr>Fonts Used</vt:lpstr>
      </vt:variant>
      <vt:variant>
        <vt:i4>24</vt:i4>
      </vt:variant>
      <vt:variant>
        <vt:lpstr>Theme</vt:lpstr>
      </vt:variant>
      <vt:variant>
        <vt:i4>4</vt:i4>
      </vt:variant>
      <vt:variant>
        <vt:lpstr>Embedded OLE Servers</vt:lpstr>
      </vt:variant>
      <vt:variant>
        <vt:i4>1</vt:i4>
      </vt:variant>
      <vt:variant>
        <vt:lpstr>Slide Titles</vt:lpstr>
      </vt:variant>
      <vt:variant>
        <vt:i4>54</vt:i4>
      </vt:variant>
    </vt:vector>
  </HeadingPairs>
  <TitlesOfParts>
    <vt:vector size="83" baseType="lpstr">
      <vt:lpstr>MS PGothic</vt:lpstr>
      <vt:lpstr>MS PGothic</vt:lpstr>
      <vt:lpstr>Albertus Extra Bold</vt:lpstr>
      <vt:lpstr>Andalus</vt:lpstr>
      <vt:lpstr>Arial</vt:lpstr>
      <vt:lpstr>Arial Narrow</vt:lpstr>
      <vt:lpstr>Arial Regular</vt:lpstr>
      <vt:lpstr>Avenir Book</vt:lpstr>
      <vt:lpstr>Avenir Light</vt:lpstr>
      <vt:lpstr>Avenir Next</vt:lpstr>
      <vt:lpstr>Avenir Next Condensed</vt:lpstr>
      <vt:lpstr>Avenir Next Demi Bold</vt:lpstr>
      <vt:lpstr>Britannic Bold</vt:lpstr>
      <vt:lpstr>Calibri</vt:lpstr>
      <vt:lpstr>CG Times</vt:lpstr>
      <vt:lpstr>Gill Sans Light</vt:lpstr>
      <vt:lpstr>Gill Sans MT</vt:lpstr>
      <vt:lpstr>Helvetica</vt:lpstr>
      <vt:lpstr>Helvetica Neue</vt:lpstr>
      <vt:lpstr>Helvetica Neue Light</vt:lpstr>
      <vt:lpstr>Open Sans</vt:lpstr>
      <vt:lpstr>Times New Roman</vt:lpstr>
      <vt:lpstr>Wingdings</vt:lpstr>
      <vt:lpstr>Wingdings 2</vt:lpstr>
      <vt:lpstr>Default</vt:lpstr>
      <vt:lpstr>Showroom</vt:lpstr>
      <vt:lpstr>DAVID Template slide deck 0615[1]</vt:lpstr>
      <vt:lpstr>1_DAVID Template slide deck 0615[1]</vt:lpstr>
      <vt:lpstr>Document</vt:lpstr>
      <vt:lpstr>PowerPoint Presentation</vt:lpstr>
      <vt:lpstr>PowerPoint Presentation</vt:lpstr>
      <vt:lpstr>Optimal Protein Dose?</vt:lpstr>
      <vt:lpstr>PowerPoint Presentation</vt:lpstr>
      <vt:lpstr>PowerPoint Presentation</vt:lpstr>
      <vt:lpstr>Critically ill Patient Lose Muscle Mass</vt:lpstr>
      <vt:lpstr>Does increasing protein delivery impact outcomes?</vt:lpstr>
      <vt:lpstr>PowerPoint Presentation</vt:lpstr>
      <vt:lpstr>PowerPoint Presentation</vt:lpstr>
      <vt:lpstr>PowerPoint Presentation</vt:lpstr>
      <vt:lpstr>PowerPoint Presentation</vt:lpstr>
      <vt:lpstr>Systematic Review of RCTs of  High vs. Low Dose Protein</vt:lpstr>
      <vt:lpstr>PowerPoint Presentation</vt:lpstr>
      <vt:lpstr>Impact of Protein Intake on 60-day Mortality</vt:lpstr>
      <vt:lpstr>Rate of Mortality Relative to  Adequacy of Protein and Energy Intake Delivered</vt:lpstr>
      <vt:lpstr>Early Nutrition in the ICU: Less is more! Post-hoc analysis of EPANIC</vt:lpstr>
      <vt:lpstr>PowerPoint Presentation</vt:lpstr>
      <vt:lpstr>PowerPoint Presentation</vt:lpstr>
      <vt:lpstr>PowerPoint Presentation</vt:lpstr>
      <vt:lpstr>Optimal Dose of Protein/AA?</vt:lpstr>
      <vt:lpstr>PowerPoint Presentation</vt:lpstr>
      <vt:lpstr>PowerPoint Presentation</vt:lpstr>
      <vt:lpstr>PowerPoint Presentation</vt:lpstr>
      <vt:lpstr>PowerPoint Presentation</vt:lpstr>
      <vt:lpstr>PowerPoint Presentation</vt:lpstr>
      <vt:lpstr>Is it still plausible that ‘more protein’, when controlling for energy intake and adequate glycemic control, still results in improved outcomes?</vt:lpstr>
      <vt:lpstr>PowerPoint Presentation</vt:lpstr>
      <vt:lpstr>PowerPoint Presentation</vt:lpstr>
      <vt:lpstr>PowerPoint Presentation</vt:lpstr>
      <vt:lpstr>PowerPoint Presentation</vt:lpstr>
      <vt:lpstr>Validation of NUTRIC Score in Large International Database   &gt;2800 patients from &gt;200 ICUs</vt:lpstr>
      <vt:lpstr>PowerPoint Presentation</vt:lpstr>
      <vt:lpstr>Results of TOP UP Pilot Trial A RCT of supplemental PN in low and high BMI ICU patients</vt:lpstr>
      <vt:lpstr>PowerPoint Presentation</vt:lpstr>
      <vt:lpstr>Overall Hypothesis</vt:lpstr>
      <vt:lpstr>Study Population</vt:lpstr>
      <vt:lpstr>Study Population</vt:lpstr>
      <vt:lpstr>PowerPoint Presentation</vt:lpstr>
      <vt:lpstr>PowerPoint Presentation</vt:lpstr>
      <vt:lpstr>PowerPoint Presentation</vt:lpstr>
      <vt:lpstr>Nutritional Adequacy and Long-term Outcomes in Critically Ill Patients Requiring Prolonged Mechanical Ventilation</vt:lpstr>
      <vt:lpstr>Estimates of association between nutritional adequacy and SF-36 scores</vt:lpstr>
      <vt:lpstr>How to get bigger bang for your buck!</vt:lpstr>
      <vt:lpstr>Exercise Training and Nutritional Supplementation for Physical Frailty in Very Elderly People</vt:lpstr>
      <vt:lpstr>PowerPoint Presentation</vt:lpstr>
      <vt:lpstr>PowerPoint Presentation</vt:lpstr>
      <vt:lpstr>PowerPoint Presentation</vt:lpstr>
      <vt:lpstr>Ulimorelin is an IV Ghrelin Agonist with Multiple Potential Benefits in EFI Patients</vt:lpstr>
      <vt:lpstr>Effects of Ghrelin on Muscle Function in COPD Patients</vt:lpstr>
      <vt:lpstr>Oral Ghrelin Agonist MK-677 (Ibutamoren) Improves SPPB Gait Speed in Older Adults Post Hip Fracture</vt:lpstr>
      <vt:lpstr>PowerPoint Presentation</vt:lpstr>
      <vt:lpstr>PowerPoint Presentation</vt:lpstr>
      <vt:lpstr>Liberal Protein, Exercise and anabolic agents!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Daren Heyland</cp:lastModifiedBy>
  <cp:revision>72</cp:revision>
  <dcterms:modified xsi:type="dcterms:W3CDTF">2017-10-24T18:01:10Z</dcterms:modified>
</cp:coreProperties>
</file>